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9"/>
  </p:notesMasterIdLst>
  <p:sldIdLst>
    <p:sldId id="318" r:id="rId5"/>
    <p:sldId id="567" r:id="rId6"/>
    <p:sldId id="580" r:id="rId7"/>
    <p:sldId id="579" r:id="rId8"/>
    <p:sldId id="574" r:id="rId9"/>
    <p:sldId id="581" r:id="rId10"/>
    <p:sldId id="582" r:id="rId11"/>
    <p:sldId id="576" r:id="rId12"/>
    <p:sldId id="583" r:id="rId13"/>
    <p:sldId id="324" r:id="rId14"/>
    <p:sldId id="566" r:id="rId15"/>
    <p:sldId id="575" r:id="rId16"/>
    <p:sldId id="389" r:id="rId17"/>
    <p:sldId id="346" r:id="rId18"/>
  </p:sldIdLst>
  <p:sldSz cx="12192000" cy="6858000"/>
  <p:notesSz cx="7004050" cy="92900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DBF5703-6EAA-0238-27D1-CBBAC5673B6C}" name="Monique Elton" initials="ME" userId="S::melton@changinghomelessness.org::e0958bd6-1b6f-439d-9c79-cf119ee3c7ac" providerId="AD"/>
  <p188:author id="{74F74473-FA32-B68F-47E1-E0A628B87B5D}" name="Guest User" initials="GU" userId="S::urn:spo:anon#2b40f58b7fe927da0c8f7279b4fedf0be1fbd44f6f9b95e76f7bd7683da129c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06B76"/>
    <a:srgbClr val="6DACDE"/>
    <a:srgbClr val="9F9FA3"/>
    <a:srgbClr val="D7D7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68106" autoAdjust="0"/>
  </p:normalViewPr>
  <p:slideViewPr>
    <p:cSldViewPr snapToGrid="0">
      <p:cViewPr varScale="1">
        <p:scale>
          <a:sx n="57" d="100"/>
          <a:sy n="57" d="100"/>
        </p:scale>
        <p:origin x="1680" y="48"/>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5088" cy="466115"/>
          </a:xfrm>
          <a:prstGeom prst="rect">
            <a:avLst/>
          </a:prstGeom>
        </p:spPr>
        <p:txBody>
          <a:bodyPr vert="horz" lIns="93096" tIns="46549" rIns="93096" bIns="46549" rtlCol="0"/>
          <a:lstStyle>
            <a:lvl1pPr algn="l">
              <a:defRPr sz="1200"/>
            </a:lvl1pPr>
          </a:lstStyle>
          <a:p>
            <a:endParaRPr lang="en-US"/>
          </a:p>
        </p:txBody>
      </p:sp>
      <p:sp>
        <p:nvSpPr>
          <p:cNvPr id="3" name="Date Placeholder 2"/>
          <p:cNvSpPr>
            <a:spLocks noGrp="1"/>
          </p:cNvSpPr>
          <p:nvPr>
            <p:ph type="dt" idx="1"/>
          </p:nvPr>
        </p:nvSpPr>
        <p:spPr>
          <a:xfrm>
            <a:off x="3967341" y="1"/>
            <a:ext cx="3035088" cy="466115"/>
          </a:xfrm>
          <a:prstGeom prst="rect">
            <a:avLst/>
          </a:prstGeom>
        </p:spPr>
        <p:txBody>
          <a:bodyPr vert="horz" lIns="93096" tIns="46549" rIns="93096" bIns="46549" rtlCol="0"/>
          <a:lstStyle>
            <a:lvl1pPr algn="r">
              <a:defRPr sz="1200"/>
            </a:lvl1pPr>
          </a:lstStyle>
          <a:p>
            <a:fld id="{CBFE74B5-03DC-484D-8C03-F5E5F1791A47}" type="datetimeFigureOut">
              <a:rPr lang="en-US" smtClean="0"/>
              <a:t>10/12/2023</a:t>
            </a:fld>
            <a:endParaRPr lang="en-US"/>
          </a:p>
        </p:txBody>
      </p:sp>
      <p:sp>
        <p:nvSpPr>
          <p:cNvPr id="4" name="Slide Image Placeholder 3"/>
          <p:cNvSpPr>
            <a:spLocks noGrp="1" noRot="1" noChangeAspect="1"/>
          </p:cNvSpPr>
          <p:nvPr>
            <p:ph type="sldImg" idx="2"/>
          </p:nvPr>
        </p:nvSpPr>
        <p:spPr>
          <a:xfrm>
            <a:off x="715963" y="1160463"/>
            <a:ext cx="5572125" cy="3135312"/>
          </a:xfrm>
          <a:prstGeom prst="rect">
            <a:avLst/>
          </a:prstGeom>
          <a:noFill/>
          <a:ln w="12700">
            <a:solidFill>
              <a:prstClr val="black"/>
            </a:solidFill>
          </a:ln>
        </p:spPr>
        <p:txBody>
          <a:bodyPr vert="horz" lIns="93096" tIns="46549" rIns="93096" bIns="46549" rtlCol="0" anchor="ctr"/>
          <a:lstStyle/>
          <a:p>
            <a:endParaRPr lang="en-US"/>
          </a:p>
        </p:txBody>
      </p:sp>
      <p:sp>
        <p:nvSpPr>
          <p:cNvPr id="5" name="Notes Placeholder 4"/>
          <p:cNvSpPr>
            <a:spLocks noGrp="1"/>
          </p:cNvSpPr>
          <p:nvPr>
            <p:ph type="body" sz="quarter" idx="3"/>
          </p:nvPr>
        </p:nvSpPr>
        <p:spPr>
          <a:xfrm>
            <a:off x="700405" y="4470836"/>
            <a:ext cx="5603240" cy="3657958"/>
          </a:xfrm>
          <a:prstGeom prst="rect">
            <a:avLst/>
          </a:prstGeom>
        </p:spPr>
        <p:txBody>
          <a:bodyPr vert="horz" lIns="93096" tIns="46549" rIns="93096" bIns="4654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3936"/>
            <a:ext cx="3035088" cy="466115"/>
          </a:xfrm>
          <a:prstGeom prst="rect">
            <a:avLst/>
          </a:prstGeom>
        </p:spPr>
        <p:txBody>
          <a:bodyPr vert="horz" lIns="93096" tIns="46549" rIns="93096" bIns="46549" rtlCol="0" anchor="b"/>
          <a:lstStyle>
            <a:lvl1pPr algn="l">
              <a:defRPr sz="1200"/>
            </a:lvl1pPr>
          </a:lstStyle>
          <a:p>
            <a:endParaRPr lang="en-US"/>
          </a:p>
        </p:txBody>
      </p:sp>
      <p:sp>
        <p:nvSpPr>
          <p:cNvPr id="7" name="Slide Number Placeholder 6"/>
          <p:cNvSpPr>
            <a:spLocks noGrp="1"/>
          </p:cNvSpPr>
          <p:nvPr>
            <p:ph type="sldNum" sz="quarter" idx="5"/>
          </p:nvPr>
        </p:nvSpPr>
        <p:spPr>
          <a:xfrm>
            <a:off x="3967341" y="8823936"/>
            <a:ext cx="3035088" cy="466115"/>
          </a:xfrm>
          <a:prstGeom prst="rect">
            <a:avLst/>
          </a:prstGeom>
        </p:spPr>
        <p:txBody>
          <a:bodyPr vert="horz" lIns="93096" tIns="46549" rIns="93096" bIns="46549" rtlCol="0" anchor="b"/>
          <a:lstStyle>
            <a:lvl1pPr algn="r">
              <a:defRPr sz="1200"/>
            </a:lvl1pPr>
          </a:lstStyle>
          <a:p>
            <a:fld id="{C4EBFBA4-DE37-4EB6-BFFD-B6787052E2E8}" type="slidenum">
              <a:rPr lang="en-US" smtClean="0"/>
              <a:t>‹#›</a:t>
            </a:fld>
            <a:endParaRPr lang="en-US"/>
          </a:p>
        </p:txBody>
      </p:sp>
    </p:spTree>
    <p:extLst>
      <p:ext uri="{BB962C8B-B14F-4D97-AF65-F5344CB8AC3E}">
        <p14:creationId xmlns:p14="http://schemas.microsoft.com/office/powerpoint/2010/main" val="14449530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EBFBA4-DE37-4EB6-BFFD-B6787052E2E8}"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30291724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EBFBA4-DE37-4EB6-BFFD-B6787052E2E8}"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2229088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EBFBA4-DE37-4EB6-BFFD-B6787052E2E8}"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34487145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EBFBA4-DE37-4EB6-BFFD-B6787052E2E8}"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37701825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EBFBA4-DE37-4EB6-BFFD-B6787052E2E8}"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20000389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EBFBA4-DE37-4EB6-BFFD-B6787052E2E8}"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2838364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Dawn and David – Will and Barbara </a:t>
            </a:r>
          </a:p>
          <a:p>
            <a:endParaRPr lang="en-US" dirty="0"/>
          </a:p>
          <a:p>
            <a:endParaRPr lang="en-US" dirty="0"/>
          </a:p>
        </p:txBody>
      </p:sp>
      <p:sp>
        <p:nvSpPr>
          <p:cNvPr id="4" name="Slide Number Placeholder 3"/>
          <p:cNvSpPr>
            <a:spLocks noGrp="1"/>
          </p:cNvSpPr>
          <p:nvPr>
            <p:ph type="sldNum" sz="quarter" idx="10"/>
          </p:nvPr>
        </p:nvSpPr>
        <p:spPr/>
        <p:txBody>
          <a:bodyPr/>
          <a:lstStyle/>
          <a:p>
            <a:fld id="{C4EBFBA4-DE37-4EB6-BFFD-B6787052E2E8}"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30291724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Dawn and David – Will and Barbara </a:t>
            </a:r>
          </a:p>
          <a:p>
            <a:endParaRPr lang="en-US" dirty="0"/>
          </a:p>
          <a:p>
            <a:endParaRPr lang="en-US" dirty="0"/>
          </a:p>
        </p:txBody>
      </p:sp>
      <p:sp>
        <p:nvSpPr>
          <p:cNvPr id="4" name="Slide Number Placeholder 3"/>
          <p:cNvSpPr>
            <a:spLocks noGrp="1"/>
          </p:cNvSpPr>
          <p:nvPr>
            <p:ph type="sldNum" sz="quarter" idx="10"/>
          </p:nvPr>
        </p:nvSpPr>
        <p:spPr/>
        <p:txBody>
          <a:bodyPr/>
          <a:lstStyle/>
          <a:p>
            <a:fld id="{C4EBFBA4-DE37-4EB6-BFFD-B6787052E2E8}"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5983408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r>
              <a:rPr lang="en-US" b="0" i="0" dirty="0">
                <a:solidFill>
                  <a:srgbClr val="4D5156"/>
                </a:solidFill>
                <a:effectLst/>
                <a:latin typeface="Google Sans"/>
              </a:rPr>
              <a:t>October 10</a:t>
            </a:r>
            <a:r>
              <a:rPr lang="en-US" b="0" i="0" baseline="30000" dirty="0">
                <a:solidFill>
                  <a:srgbClr val="4D5156"/>
                </a:solidFill>
                <a:effectLst/>
                <a:latin typeface="Google Sans"/>
              </a:rPr>
              <a:t>th</a:t>
            </a:r>
            <a:r>
              <a:rPr lang="en-US" b="0" i="0" dirty="0">
                <a:solidFill>
                  <a:srgbClr val="4D5156"/>
                </a:solidFill>
                <a:effectLst/>
                <a:latin typeface="Google Sans"/>
              </a:rPr>
              <a:t> – World Homelessness Day </a:t>
            </a:r>
          </a:p>
          <a:p>
            <a:endParaRPr lang="en-US" b="0" i="0" dirty="0">
              <a:solidFill>
                <a:srgbClr val="4D5156"/>
              </a:solidFill>
              <a:effectLst/>
              <a:latin typeface="Google Sans"/>
            </a:endParaRPr>
          </a:p>
          <a:p>
            <a:r>
              <a:rPr lang="en-US" b="1" i="0" dirty="0">
                <a:solidFill>
                  <a:srgbClr val="6B6B6B"/>
                </a:solidFill>
                <a:effectLst/>
                <a:latin typeface="Open Sans" panose="020B0606030504020204" pitchFamily="34" charset="0"/>
              </a:rPr>
              <a:t>DV Awareness Month – National Coalition Against DV -- Take A Stand</a:t>
            </a:r>
            <a:r>
              <a:rPr lang="en-US" b="0" i="0" dirty="0">
                <a:solidFill>
                  <a:srgbClr val="6B6B6B"/>
                </a:solidFill>
                <a:effectLst/>
                <a:latin typeface="Open Sans" panose="020B0606030504020204" pitchFamily="34" charset="0"/>
              </a:rPr>
              <a:t> is a call to action meant to bring attention to the issue of domestic violence for Domestic Violence Awareness Month (DVAM) and throughout the year.  By taking a stand we intend to remind the nation that there are still countless people--victims and survivors, their children and families, their friends and family, their communities--impacted by domestic violence.  We, all of us, should not stop until society has zero tolerance for domestic violence and until all victims and survivors can be heard. </a:t>
            </a:r>
            <a:endParaRPr lang="en-US" b="0" i="0" dirty="0">
              <a:solidFill>
                <a:srgbClr val="202020"/>
              </a:solidFill>
              <a:effectLst/>
              <a:latin typeface="Open Sans" panose="020B0606030504020204" pitchFamily="34" charset="0"/>
            </a:endParaRPr>
          </a:p>
          <a:p>
            <a:endParaRPr lang="en-US" b="0" i="0" dirty="0">
              <a:solidFill>
                <a:srgbClr val="202020"/>
              </a:solidFill>
              <a:effectLst/>
              <a:latin typeface="Open Sans" panose="020B0606030504020204" pitchFamily="34" charset="0"/>
            </a:endParaRPr>
          </a:p>
          <a:p>
            <a:r>
              <a:rPr lang="en-US" b="0" i="0" dirty="0">
                <a:solidFill>
                  <a:srgbClr val="202020"/>
                </a:solidFill>
                <a:effectLst/>
                <a:latin typeface="Open Sans" panose="020B0606030504020204" pitchFamily="34" charset="0"/>
              </a:rPr>
              <a:t>LGBTQ (lesbian, gay, bisexual, transgender, questioning) History Month is celebrated in October in observance of lesbian, gay, bisexual and transgender history as well as the history of gay rights and civil rights movements. LGBT History Month was first celebrated in 1994 and was founded by Missouri high school history teacher Rodney Wilson. </a:t>
            </a:r>
            <a:endParaRPr lang="en-US" b="0" i="0" dirty="0">
              <a:solidFill>
                <a:srgbClr val="4D5156"/>
              </a:solidFill>
              <a:effectLst/>
              <a:latin typeface="Google Sans"/>
            </a:endParaRPr>
          </a:p>
          <a:p>
            <a:endParaRPr lang="en-US" dirty="0"/>
          </a:p>
        </p:txBody>
      </p:sp>
      <p:sp>
        <p:nvSpPr>
          <p:cNvPr id="4" name="Slide Number Placeholder 3"/>
          <p:cNvSpPr>
            <a:spLocks noGrp="1"/>
          </p:cNvSpPr>
          <p:nvPr>
            <p:ph type="sldNum" sz="quarter" idx="10"/>
          </p:nvPr>
        </p:nvSpPr>
        <p:spPr/>
        <p:txBody>
          <a:bodyPr/>
          <a:lstStyle/>
          <a:p>
            <a:fld id="{C4EBFBA4-DE37-4EB6-BFFD-B6787052E2E8}"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8948274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EBFBA4-DE37-4EB6-BFFD-B6787052E2E8}"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31122598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5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Outreach team is currently working in all Three Counties, Nassau, Duval and Clay </a:t>
            </a:r>
            <a:endParaRPr lang="en-US" sz="1800" dirty="0">
              <a:effectLst/>
              <a:latin typeface="Calibri" panose="020F0502020204030204" pitchFamily="34" charset="0"/>
              <a:ea typeface="Calibri" panose="020F0502020204030204" pitchFamily="34" charset="0"/>
            </a:endParaRPr>
          </a:p>
          <a:p>
            <a:pPr marL="342900" marR="0" lvl="0" indent="-342900">
              <a:lnSpc>
                <a:spcPct val="105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In Duval we are currently located at Urban Rest Stop every Monday, Wednesday and Friday. Salvation Army downtown every Tuesday. And every Thursday we are at a local clinic in the downtown area that sees several homeless individuals. And every Tuesday and Friday we are in Nassau County at the Day’s Drop of center. </a:t>
            </a:r>
            <a:endParaRPr lang="en-US" sz="1800" dirty="0">
              <a:effectLst/>
              <a:latin typeface="Calibri" panose="020F0502020204030204" pitchFamily="34" charset="0"/>
              <a:ea typeface="Calibri" panose="020F0502020204030204" pitchFamily="34" charset="0"/>
            </a:endParaRPr>
          </a:p>
          <a:p>
            <a:pPr marL="342900" marR="0" lvl="0" indent="-342900">
              <a:lnSpc>
                <a:spcPct val="105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We are currently working to establish a stronger connection and presence in Clay County by partnering and working with Clay County Community Services that is in Middleburg, FL. The goal is to establish outreach services in the community so we can start doing and enrolling people that are in need into coordinated entry.  That connection and collaboration should be up an running in the next few weeks. </a:t>
            </a:r>
            <a:endParaRPr lang="en-US" sz="18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fld id="{C4EBFBA4-DE37-4EB6-BFFD-B6787052E2E8}"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9356737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5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The outreach team is always looking for other opportunities and other organizations to work with to do outreach and to reach those in need. </a:t>
            </a:r>
            <a:endParaRPr lang="en-US" sz="1800" dirty="0">
              <a:effectLst/>
              <a:latin typeface="Calibri" panose="020F0502020204030204" pitchFamily="34" charset="0"/>
              <a:ea typeface="Calibri" panose="020F0502020204030204" pitchFamily="34" charset="0"/>
            </a:endParaRPr>
          </a:p>
          <a:p>
            <a:pPr marL="342900" marR="0" lvl="0" indent="-342900">
              <a:lnSpc>
                <a:spcPct val="105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We invite any and everyone who would like to be part of our Monday morning By Names List meeting that happens at 9am every Monday. </a:t>
            </a:r>
            <a:endParaRPr lang="en-US" sz="18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fld id="{C4EBFBA4-DE37-4EB6-BFFD-B6787052E2E8}"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22007511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EBFBA4-DE37-4EB6-BFFD-B6787052E2E8}"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19667805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EBFBA4-DE37-4EB6-BFFD-B6787052E2E8}"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14835803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a:gsLst>
            <a:gs pos="0">
              <a:schemeClr val="bg1"/>
            </a:gs>
            <a:gs pos="64000">
              <a:srgbClr val="D7D7D8"/>
            </a:gs>
            <a:gs pos="83000">
              <a:srgbClr val="D7D7D8"/>
            </a:gs>
            <a:gs pos="40000">
              <a:srgbClr val="FBFDFE"/>
            </a:gs>
            <a:gs pos="19000">
              <a:schemeClr val="bg1"/>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grpSp>
        <p:nvGrpSpPr>
          <p:cNvPr id="34" name="Group 33"/>
          <p:cNvGrpSpPr/>
          <p:nvPr userDrawn="1"/>
        </p:nvGrpSpPr>
        <p:grpSpPr>
          <a:xfrm>
            <a:off x="10101247" y="169123"/>
            <a:ext cx="1878248" cy="1949643"/>
            <a:chOff x="10170875" y="4725318"/>
            <a:chExt cx="1878248" cy="1949643"/>
          </a:xfrm>
        </p:grpSpPr>
        <p:pic>
          <p:nvPicPr>
            <p:cNvPr id="22" name="Picture 21"/>
            <p:cNvPicPr>
              <a:picLocks noChangeAspect="1"/>
            </p:cNvPicPr>
            <p:nvPr userDrawn="1"/>
          </p:nvPicPr>
          <p:blipFill>
            <a:blip r:embed="rId2"/>
            <a:stretch>
              <a:fillRect/>
            </a:stretch>
          </p:blipFill>
          <p:spPr>
            <a:xfrm>
              <a:off x="10204788" y="4725318"/>
              <a:ext cx="528513" cy="542993"/>
            </a:xfrm>
            <a:prstGeom prst="rect">
              <a:avLst/>
            </a:prstGeom>
          </p:spPr>
        </p:pic>
        <p:pic>
          <p:nvPicPr>
            <p:cNvPr id="23" name="Picture 22"/>
            <p:cNvPicPr>
              <a:picLocks noChangeAspect="1"/>
            </p:cNvPicPr>
            <p:nvPr userDrawn="1"/>
          </p:nvPicPr>
          <p:blipFill>
            <a:blip r:embed="rId3"/>
            <a:stretch>
              <a:fillRect/>
            </a:stretch>
          </p:blipFill>
          <p:spPr>
            <a:xfrm>
              <a:off x="10786173" y="4731516"/>
              <a:ext cx="621007" cy="507451"/>
            </a:xfrm>
            <a:prstGeom prst="rect">
              <a:avLst/>
            </a:prstGeom>
          </p:spPr>
        </p:pic>
        <p:pic>
          <p:nvPicPr>
            <p:cNvPr id="24" name="Picture 23"/>
            <p:cNvPicPr>
              <a:picLocks noChangeAspect="1"/>
            </p:cNvPicPr>
            <p:nvPr userDrawn="1"/>
          </p:nvPicPr>
          <p:blipFill>
            <a:blip r:embed="rId4"/>
            <a:stretch>
              <a:fillRect/>
            </a:stretch>
          </p:blipFill>
          <p:spPr>
            <a:xfrm>
              <a:off x="11598495" y="4725318"/>
              <a:ext cx="450628" cy="576496"/>
            </a:xfrm>
            <a:prstGeom prst="rect">
              <a:avLst/>
            </a:prstGeom>
          </p:spPr>
        </p:pic>
        <p:sp>
          <p:nvSpPr>
            <p:cNvPr id="25" name="Rectangle 24"/>
            <p:cNvSpPr/>
            <p:nvPr userDrawn="1"/>
          </p:nvSpPr>
          <p:spPr>
            <a:xfrm>
              <a:off x="10170875" y="4785187"/>
              <a:ext cx="503664" cy="200055"/>
            </a:xfrm>
            <a:prstGeom prst="rect">
              <a:avLst/>
            </a:prstGeom>
            <a:noFill/>
          </p:spPr>
          <p:txBody>
            <a:bodyPr wrap="none" lIns="91440" tIns="45720" rIns="91440" bIns="45720">
              <a:spAutoFit/>
            </a:bodyPr>
            <a:lstStyle/>
            <a:p>
              <a:pPr algn="ctr"/>
              <a:r>
                <a:rPr lang="en-US" sz="700" b="1" cap="none" spc="0" dirty="0">
                  <a:ln w="0"/>
                  <a:solidFill>
                    <a:srgbClr val="6DACDE"/>
                  </a:solidFill>
                  <a:effectLst>
                    <a:reflection blurRad="6350" stA="53000" endA="300" endPos="35500" dir="5400000" sy="-90000" algn="bl" rotWithShape="0"/>
                  </a:effectLst>
                  <a:latin typeface="Century Gothic" panose="020B0502020202020204" pitchFamily="34" charset="0"/>
                </a:rPr>
                <a:t>Nassau</a:t>
              </a:r>
            </a:p>
          </p:txBody>
        </p:sp>
        <p:sp>
          <p:nvSpPr>
            <p:cNvPr id="26" name="Rectangle 25"/>
            <p:cNvSpPr/>
            <p:nvPr userDrawn="1"/>
          </p:nvSpPr>
          <p:spPr>
            <a:xfrm>
              <a:off x="10771421" y="4941938"/>
              <a:ext cx="399468" cy="184666"/>
            </a:xfrm>
            <a:prstGeom prst="rect">
              <a:avLst/>
            </a:prstGeom>
            <a:noFill/>
          </p:spPr>
          <p:txBody>
            <a:bodyPr wrap="none" lIns="91440" tIns="45720" rIns="91440" bIns="45720">
              <a:spAutoFit/>
            </a:bodyPr>
            <a:lstStyle/>
            <a:p>
              <a:pPr algn="ctr"/>
              <a:r>
                <a:rPr lang="en-US" sz="600" b="1" cap="none" spc="0" dirty="0">
                  <a:ln w="0"/>
                  <a:solidFill>
                    <a:srgbClr val="6DACDE"/>
                  </a:solidFill>
                  <a:effectLst>
                    <a:reflection blurRad="6350" stA="53000" endA="300" endPos="35500" dir="5400000" sy="-90000" algn="bl" rotWithShape="0"/>
                  </a:effectLst>
                  <a:latin typeface="Century Gothic" panose="020B0502020202020204" pitchFamily="34" charset="0"/>
                </a:rPr>
                <a:t>Duval</a:t>
              </a:r>
            </a:p>
          </p:txBody>
        </p:sp>
        <p:sp>
          <p:nvSpPr>
            <p:cNvPr id="27" name="Rectangle 26"/>
            <p:cNvSpPr/>
            <p:nvPr userDrawn="1"/>
          </p:nvSpPr>
          <p:spPr>
            <a:xfrm>
              <a:off x="11577577" y="4864931"/>
              <a:ext cx="415498" cy="215444"/>
            </a:xfrm>
            <a:prstGeom prst="rect">
              <a:avLst/>
            </a:prstGeom>
            <a:noFill/>
          </p:spPr>
          <p:txBody>
            <a:bodyPr wrap="none" lIns="91440" tIns="45720" rIns="91440" bIns="45720">
              <a:spAutoFit/>
            </a:bodyPr>
            <a:lstStyle/>
            <a:p>
              <a:pPr algn="ctr"/>
              <a:r>
                <a:rPr lang="en-US" sz="800" b="1" cap="none" spc="0" dirty="0">
                  <a:ln w="0"/>
                  <a:solidFill>
                    <a:srgbClr val="6DACDE"/>
                  </a:solidFill>
                  <a:effectLst>
                    <a:reflection blurRad="6350" stA="53000" endA="300" endPos="35500" dir="5400000" sy="-90000" algn="bl" rotWithShape="0"/>
                  </a:effectLst>
                  <a:latin typeface="Century Gothic" panose="020B0502020202020204" pitchFamily="34" charset="0"/>
                </a:rPr>
                <a:t>Clay</a:t>
              </a:r>
            </a:p>
          </p:txBody>
        </p:sp>
        <p:pic>
          <p:nvPicPr>
            <p:cNvPr id="28" name="Picture 27"/>
            <p:cNvPicPr>
              <a:picLocks noChangeAspect="1"/>
            </p:cNvPicPr>
            <p:nvPr userDrawn="1"/>
          </p:nvPicPr>
          <p:blipFill>
            <a:blip r:embed="rId5"/>
            <a:stretch>
              <a:fillRect/>
            </a:stretch>
          </p:blipFill>
          <p:spPr>
            <a:xfrm rot="225230">
              <a:off x="10393281" y="5365511"/>
              <a:ext cx="1463839" cy="1309450"/>
            </a:xfrm>
            <a:prstGeom prst="rect">
              <a:avLst/>
            </a:prstGeom>
          </p:spPr>
        </p:pic>
        <p:cxnSp>
          <p:nvCxnSpPr>
            <p:cNvPr id="29" name="Straight Connector 28"/>
            <p:cNvCxnSpPr/>
            <p:nvPr userDrawn="1"/>
          </p:nvCxnSpPr>
          <p:spPr>
            <a:xfrm>
              <a:off x="10580084" y="5080375"/>
              <a:ext cx="923070" cy="467700"/>
            </a:xfrm>
            <a:prstGeom prst="line">
              <a:avLst/>
            </a:prstGeom>
            <a:ln>
              <a:solidFill>
                <a:srgbClr val="616B76"/>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a:xfrm flipH="1">
              <a:off x="11503154" y="5222585"/>
              <a:ext cx="405845" cy="321671"/>
            </a:xfrm>
            <a:prstGeom prst="line">
              <a:avLst/>
            </a:prstGeom>
            <a:ln>
              <a:solidFill>
                <a:srgbClr val="616B76"/>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a:off x="11377000" y="5128731"/>
              <a:ext cx="126153" cy="421252"/>
            </a:xfrm>
            <a:prstGeom prst="line">
              <a:avLst/>
            </a:prstGeom>
            <a:ln>
              <a:solidFill>
                <a:srgbClr val="616B76"/>
              </a:solidFill>
            </a:ln>
          </p:spPr>
          <p:style>
            <a:lnRef idx="1">
              <a:schemeClr val="accent1"/>
            </a:lnRef>
            <a:fillRef idx="0">
              <a:schemeClr val="accent1"/>
            </a:fillRef>
            <a:effectRef idx="0">
              <a:schemeClr val="accent1"/>
            </a:effectRef>
            <a:fontRef idx="minor">
              <a:schemeClr val="tx1"/>
            </a:fontRef>
          </p:style>
        </p:cxnSp>
        <p:sp>
          <p:nvSpPr>
            <p:cNvPr id="32" name="Rounded Rectangle 31"/>
            <p:cNvSpPr/>
            <p:nvPr userDrawn="1"/>
          </p:nvSpPr>
          <p:spPr>
            <a:xfrm>
              <a:off x="11346339" y="5552127"/>
              <a:ext cx="358103" cy="142928"/>
            </a:xfrm>
            <a:prstGeom prst="roundRect">
              <a:avLst/>
            </a:prstGeom>
            <a:solidFill>
              <a:srgbClr val="616B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16B76"/>
                </a:solidFill>
              </a:endParaRPr>
            </a:p>
          </p:txBody>
        </p:sp>
        <p:sp>
          <p:nvSpPr>
            <p:cNvPr id="33" name="TextBox 32"/>
            <p:cNvSpPr txBox="1"/>
            <p:nvPr userDrawn="1"/>
          </p:nvSpPr>
          <p:spPr>
            <a:xfrm>
              <a:off x="11289059" y="5507017"/>
              <a:ext cx="495649" cy="215444"/>
            </a:xfrm>
            <a:prstGeom prst="rect">
              <a:avLst/>
            </a:prstGeom>
            <a:noFill/>
          </p:spPr>
          <p:txBody>
            <a:bodyPr wrap="none" rtlCol="0">
              <a:spAutoFit/>
            </a:bodyPr>
            <a:lstStyle/>
            <a:p>
              <a:r>
                <a:rPr lang="en-US" sz="800" b="1" dirty="0">
                  <a:solidFill>
                    <a:schemeClr val="bg1"/>
                  </a:solidFill>
                  <a:latin typeface="Century Gothic" panose="020B0502020202020204" pitchFamily="34" charset="0"/>
                </a:rPr>
                <a:t>FL-510</a:t>
              </a:r>
            </a:p>
          </p:txBody>
        </p:sp>
      </p:grpSp>
      <p:pic>
        <p:nvPicPr>
          <p:cNvPr id="65" name="Picture 64"/>
          <p:cNvPicPr>
            <a:picLocks noChangeAspect="1"/>
          </p:cNvPicPr>
          <p:nvPr userDrawn="1"/>
        </p:nvPicPr>
        <p:blipFill>
          <a:blip r:embed="rId6"/>
          <a:stretch>
            <a:fillRect/>
          </a:stretch>
        </p:blipFill>
        <p:spPr>
          <a:xfrm>
            <a:off x="185710" y="-28640"/>
            <a:ext cx="5035732" cy="1548518"/>
          </a:xfrm>
          <a:prstGeom prst="rect">
            <a:avLst/>
          </a:prstGeom>
        </p:spPr>
      </p:pic>
    </p:spTree>
    <p:extLst>
      <p:ext uri="{BB962C8B-B14F-4D97-AF65-F5344CB8AC3E}">
        <p14:creationId xmlns:p14="http://schemas.microsoft.com/office/powerpoint/2010/main" val="21217286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AE1736-CD89-4E6C-99D6-2A5991C175E7}" type="datetimeFigureOut">
              <a:rPr lang="en-US" smtClean="0">
                <a:solidFill>
                  <a:prstClr val="black">
                    <a:tint val="75000"/>
                  </a:prstClr>
                </a:solidFill>
              </a:rPr>
              <a:pPr/>
              <a:t>10/12/2023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0380F35-0225-4636-B7EA-045C15E7B4C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6552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FAE1736-CD89-4E6C-99D6-2A5991C175E7}" type="datetimeFigureOut">
              <a:rPr lang="en-US" smtClean="0">
                <a:solidFill>
                  <a:prstClr val="black">
                    <a:tint val="75000"/>
                  </a:prstClr>
                </a:solidFill>
              </a:rPr>
              <a:pPr/>
              <a:t>10/12/2023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0380F35-0225-4636-B7EA-045C15E7B4C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57343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FAE1736-CD89-4E6C-99D6-2A5991C175E7}" type="datetimeFigureOut">
              <a:rPr lang="en-US" smtClean="0">
                <a:solidFill>
                  <a:prstClr val="black">
                    <a:tint val="75000"/>
                  </a:prstClr>
                </a:solidFill>
              </a:rPr>
              <a:pPr/>
              <a:t>10/12/2023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0380F35-0225-4636-B7EA-045C15E7B4C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03298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FAE1736-CD89-4E6C-99D6-2A5991C175E7}" type="datetimeFigureOut">
              <a:rPr lang="en-US" smtClean="0">
                <a:solidFill>
                  <a:prstClr val="black">
                    <a:tint val="75000"/>
                  </a:prstClr>
                </a:solidFill>
              </a:rPr>
              <a:pPr/>
              <a:t>10/12/2023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0380F35-0225-4636-B7EA-045C15E7B4C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29740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p:txBody>
          <a:bodyPr/>
          <a:lstStyle/>
          <a:p>
            <a:fld id="{0FAE1736-CD89-4E6C-99D6-2A5991C175E7}" type="datetimeFigureOut">
              <a:rPr lang="en-US" smtClean="0">
                <a:solidFill>
                  <a:prstClr val="black">
                    <a:tint val="75000"/>
                  </a:prstClr>
                </a:solidFill>
              </a:rPr>
              <a:pPr/>
              <a:t>10/12/2023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0380F35-0225-4636-B7EA-045C15E7B4C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8906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AE1736-CD89-4E6C-99D6-2A5991C175E7}" type="datetimeFigureOut">
              <a:rPr lang="en-US" smtClean="0">
                <a:solidFill>
                  <a:prstClr val="black">
                    <a:tint val="75000"/>
                  </a:prstClr>
                </a:solidFill>
              </a:rPr>
              <a:pPr/>
              <a:t>10/12/2023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0380F35-0225-4636-B7EA-045C15E7B4C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1349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FAE1736-CD89-4E6C-99D6-2A5991C175E7}" type="datetimeFigureOut">
              <a:rPr lang="en-US" smtClean="0">
                <a:solidFill>
                  <a:prstClr val="black">
                    <a:tint val="75000"/>
                  </a:prstClr>
                </a:solidFill>
              </a:rPr>
              <a:pPr/>
              <a:t>10/12/2023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0380F35-0225-4636-B7EA-045C15E7B4C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02309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FAE1736-CD89-4E6C-99D6-2A5991C175E7}" type="datetimeFigureOut">
              <a:rPr lang="en-US" smtClean="0">
                <a:solidFill>
                  <a:prstClr val="black">
                    <a:tint val="75000"/>
                  </a:prstClr>
                </a:solidFill>
              </a:rPr>
              <a:pPr/>
              <a:t>10/12/2023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0380F35-0225-4636-B7EA-045C15E7B4C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63856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AE1736-CD89-4E6C-99D6-2A5991C175E7}" type="datetimeFigureOut">
              <a:rPr lang="en-US" smtClean="0">
                <a:solidFill>
                  <a:prstClr val="black">
                    <a:tint val="75000"/>
                  </a:prstClr>
                </a:solidFill>
              </a:rPr>
              <a:pPr/>
              <a:t>10/12/2023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0380F35-0225-4636-B7EA-045C15E7B4C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71231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b="-74000"/>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AE1736-CD89-4E6C-99D6-2A5991C175E7}" type="datetimeFigureOut">
              <a:rPr lang="en-US" smtClean="0">
                <a:solidFill>
                  <a:prstClr val="black">
                    <a:tint val="75000"/>
                  </a:prstClr>
                </a:solidFill>
              </a:rPr>
              <a:pPr/>
              <a:t>10/12/2023</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380F35-0225-4636-B7EA-045C15E7B4C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6450260"/>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16.emf"/><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oleObject" Target="../embeddings/oleObject2.bin"/><Relationship Id="rId5" Type="http://schemas.openxmlformats.org/officeDocument/2006/relationships/image" Target="../media/image15.png"/><Relationship Id="rId4" Type="http://schemas.openxmlformats.org/officeDocument/2006/relationships/image" Target="../media/image14.emf"/></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9.jpeg"/><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mailto:outreach@changinghomelessness.org"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hyperlink" Target="mailto:ces@changinghomelessness.org"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youtu.be/4VJmaFMl4Co"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p:cNvSpPr>
            <a:spLocks noGrp="1"/>
          </p:cNvSpPr>
          <p:nvPr>
            <p:ph type="ctrTitle"/>
          </p:nvPr>
        </p:nvSpPr>
        <p:spPr>
          <a:xfrm>
            <a:off x="1808818" y="4169157"/>
            <a:ext cx="9036565" cy="999471"/>
          </a:xfrm>
        </p:spPr>
        <p:txBody>
          <a:bodyPr>
            <a:noAutofit/>
          </a:bodyPr>
          <a:lstStyle/>
          <a:p>
            <a:br>
              <a:rPr lang="en-US" sz="9600" dirty="0">
                <a:solidFill>
                  <a:srgbClr val="6DACDE"/>
                </a:solidFill>
                <a:latin typeface="Haettenschweiler" panose="020B0706040902060204" pitchFamily="34" charset="0"/>
              </a:rPr>
            </a:br>
            <a:r>
              <a:rPr lang="en-US" sz="9600" dirty="0">
                <a:solidFill>
                  <a:srgbClr val="6DACDE"/>
                </a:solidFill>
                <a:latin typeface="Haettenschweiler" panose="020B0706040902060204" pitchFamily="34" charset="0"/>
              </a:rPr>
              <a:t>NE FL CoC</a:t>
            </a:r>
            <a:br>
              <a:rPr lang="en-US" sz="9600" dirty="0">
                <a:solidFill>
                  <a:srgbClr val="6DACDE"/>
                </a:solidFill>
                <a:latin typeface="Haettenschweiler" panose="020B0706040902060204" pitchFamily="34" charset="0"/>
              </a:rPr>
            </a:br>
            <a:r>
              <a:rPr lang="en-US" sz="9600" dirty="0">
                <a:solidFill>
                  <a:srgbClr val="6DACDE"/>
                </a:solidFill>
                <a:latin typeface="Haettenschweiler" panose="020B0706040902060204" pitchFamily="34" charset="0"/>
              </a:rPr>
              <a:t>October 12, 2023</a:t>
            </a:r>
          </a:p>
        </p:txBody>
      </p:sp>
      <p:sp>
        <p:nvSpPr>
          <p:cNvPr id="5" name="TextBox 4"/>
          <p:cNvSpPr txBox="1"/>
          <p:nvPr/>
        </p:nvSpPr>
        <p:spPr>
          <a:xfrm>
            <a:off x="2746287" y="5427181"/>
            <a:ext cx="6955436" cy="493800"/>
          </a:xfrm>
          <a:prstGeom prst="rect">
            <a:avLst/>
          </a:prstGeom>
          <a:noFill/>
          <a:ln w="3175"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15912" tIns="15912" rIns="15912" bIns="15912" numCol="1" spcCol="38100" rtlCol="0" anchor="t">
            <a:sp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en-US" sz="3000" b="0" i="0" u="none" strike="noStrike" cap="none" spc="0" normalizeH="0" baseline="0" dirty="0">
                <a:ln>
                  <a:noFill/>
                </a:ln>
                <a:solidFill>
                  <a:srgbClr val="606B76"/>
                </a:solidFill>
                <a:effectLst/>
                <a:uFillTx/>
                <a:latin typeface="Century Gothic" panose="020B0502020202020204" pitchFamily="34" charset="0"/>
                <a:sym typeface="Arial"/>
              </a:rPr>
              <a:t>Duval </a:t>
            </a:r>
            <a:r>
              <a:rPr kumimoji="0" lang="en-US" sz="3000" b="0" i="0" u="none" strike="noStrike" cap="none" spc="0" normalizeH="0" baseline="0" dirty="0">
                <a:ln>
                  <a:noFill/>
                </a:ln>
                <a:solidFill>
                  <a:srgbClr val="FF0000"/>
                </a:solidFill>
                <a:effectLst/>
                <a:uFillTx/>
                <a:latin typeface="Century Gothic" panose="020B0502020202020204" pitchFamily="34" charset="0"/>
                <a:sym typeface="Arial"/>
              </a:rPr>
              <a:t>|</a:t>
            </a:r>
            <a:r>
              <a:rPr kumimoji="0" lang="en-US" sz="3000" b="0" i="0" u="none" strike="noStrike" cap="none" spc="0" normalizeH="0" baseline="0" dirty="0">
                <a:ln>
                  <a:noFill/>
                </a:ln>
                <a:solidFill>
                  <a:srgbClr val="606B76"/>
                </a:solidFill>
                <a:effectLst/>
                <a:uFillTx/>
                <a:latin typeface="Century Gothic" panose="020B0502020202020204" pitchFamily="34" charset="0"/>
                <a:sym typeface="Arial"/>
              </a:rPr>
              <a:t> Clay </a:t>
            </a:r>
            <a:r>
              <a:rPr kumimoji="0" lang="en-US" sz="3000" b="0" i="0" u="none" strike="noStrike" cap="none" spc="0" normalizeH="0" baseline="0" dirty="0">
                <a:ln>
                  <a:noFill/>
                </a:ln>
                <a:solidFill>
                  <a:srgbClr val="FF0000"/>
                </a:solidFill>
                <a:effectLst/>
                <a:uFillTx/>
                <a:latin typeface="Century Gothic" panose="020B0502020202020204" pitchFamily="34" charset="0"/>
                <a:sym typeface="Arial"/>
              </a:rPr>
              <a:t>|</a:t>
            </a:r>
            <a:r>
              <a:rPr kumimoji="0" lang="en-US" sz="3000" b="0" i="0" u="none" strike="noStrike" cap="none" spc="0" normalizeH="0" baseline="0" dirty="0">
                <a:ln>
                  <a:noFill/>
                </a:ln>
                <a:solidFill>
                  <a:srgbClr val="606B76"/>
                </a:solidFill>
                <a:effectLst/>
                <a:uFillTx/>
                <a:latin typeface="Century Gothic" panose="020B0502020202020204" pitchFamily="34" charset="0"/>
                <a:sym typeface="Arial"/>
              </a:rPr>
              <a:t> Nassau – FL</a:t>
            </a:r>
            <a:r>
              <a:rPr kumimoji="0" lang="en-US" sz="3000" b="0" i="0" u="none" strike="noStrike" cap="none" spc="0" normalizeH="0" dirty="0">
                <a:ln>
                  <a:noFill/>
                </a:ln>
                <a:solidFill>
                  <a:srgbClr val="606B76"/>
                </a:solidFill>
                <a:effectLst/>
                <a:uFillTx/>
                <a:latin typeface="Century Gothic" panose="020B0502020202020204" pitchFamily="34" charset="0"/>
                <a:sym typeface="Arial"/>
              </a:rPr>
              <a:t> 510 </a:t>
            </a:r>
            <a:endParaRPr kumimoji="0" lang="en-US" sz="3000" b="0" i="0" u="none" strike="noStrike" cap="none" spc="0" normalizeH="0" baseline="0" dirty="0">
              <a:ln>
                <a:noFill/>
              </a:ln>
              <a:solidFill>
                <a:srgbClr val="606B76"/>
              </a:solidFill>
              <a:effectLst/>
              <a:uFillTx/>
              <a:latin typeface="Century Gothic" panose="020B0502020202020204" pitchFamily="34" charset="0"/>
              <a:sym typeface="Arial"/>
            </a:endParaRPr>
          </a:p>
        </p:txBody>
      </p:sp>
    </p:spTree>
    <p:extLst>
      <p:ext uri="{BB962C8B-B14F-4D97-AF65-F5344CB8AC3E}">
        <p14:creationId xmlns:p14="http://schemas.microsoft.com/office/powerpoint/2010/main" val="8367989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V="1">
            <a:off x="159657" y="1943722"/>
            <a:ext cx="11771086" cy="1"/>
          </a:xfrm>
          <a:prstGeom prst="line">
            <a:avLst/>
          </a:prstGeom>
          <a:ln w="57150"/>
        </p:spPr>
        <p:style>
          <a:lnRef idx="1">
            <a:schemeClr val="dk1"/>
          </a:lnRef>
          <a:fillRef idx="0">
            <a:schemeClr val="dk1"/>
          </a:fillRef>
          <a:effectRef idx="0">
            <a:schemeClr val="dk1"/>
          </a:effectRef>
          <a:fontRef idx="minor">
            <a:schemeClr val="tx1"/>
          </a:fontRef>
        </p:style>
      </p:cxnSp>
      <p:sp>
        <p:nvSpPr>
          <p:cNvPr id="6" name="Title 1"/>
          <p:cNvSpPr>
            <a:spLocks noGrp="1"/>
          </p:cNvSpPr>
          <p:nvPr>
            <p:ph type="ctrTitle"/>
          </p:nvPr>
        </p:nvSpPr>
        <p:spPr>
          <a:xfrm>
            <a:off x="602902" y="2775474"/>
            <a:ext cx="10812026" cy="2119257"/>
          </a:xfrm>
        </p:spPr>
        <p:txBody>
          <a:bodyPr>
            <a:noAutofit/>
          </a:bodyPr>
          <a:lstStyle/>
          <a:p>
            <a:pPr lvl="0" defTabSz="449505">
              <a:lnSpc>
                <a:spcPct val="100000"/>
              </a:lnSpc>
              <a:spcBef>
                <a:spcPts val="0"/>
              </a:spcBef>
              <a:buClr>
                <a:srgbClr val="FFFFFF"/>
              </a:buClr>
              <a:buSzPct val="100000"/>
            </a:pPr>
            <a:br>
              <a:rPr lang="en-US" sz="5400" kern="0" dirty="0">
                <a:solidFill>
                  <a:srgbClr val="FFFFFF"/>
                </a:solidFill>
                <a:latin typeface="Arial"/>
                <a:ea typeface="+mn-ea"/>
                <a:cs typeface="+mn-cs"/>
                <a:sym typeface="Arial"/>
              </a:rPr>
            </a:br>
            <a:br>
              <a:rPr lang="en-US" sz="5400" kern="0" dirty="0">
                <a:solidFill>
                  <a:srgbClr val="FFFFFF"/>
                </a:solidFill>
                <a:latin typeface="Arial"/>
                <a:ea typeface="+mn-ea"/>
                <a:cs typeface="+mn-cs"/>
                <a:sym typeface="Arial"/>
              </a:rPr>
            </a:br>
            <a:br>
              <a:rPr lang="en-US" sz="5400" kern="0" dirty="0">
                <a:solidFill>
                  <a:srgbClr val="FFFFFF"/>
                </a:solidFill>
                <a:latin typeface="Arial"/>
                <a:ea typeface="+mn-ea"/>
                <a:cs typeface="+mn-cs"/>
                <a:sym typeface="Arial"/>
              </a:rPr>
            </a:br>
            <a:r>
              <a:rPr lang="en-US" sz="5400" b="1" kern="0" dirty="0">
                <a:latin typeface="Arial"/>
                <a:ea typeface="+mn-ea"/>
                <a:cs typeface="+mn-cs"/>
                <a:sym typeface="Arial"/>
              </a:rPr>
              <a:t>What’s new with YOU? </a:t>
            </a:r>
            <a:endParaRPr lang="en-US" sz="3200" kern="0" dirty="0">
              <a:solidFill>
                <a:srgbClr val="E98622"/>
              </a:solidFill>
              <a:latin typeface="Arial"/>
              <a:ea typeface="+mn-ea"/>
              <a:cs typeface="+mn-cs"/>
              <a:sym typeface="Arial"/>
            </a:endParaRPr>
          </a:p>
        </p:txBody>
      </p:sp>
      <p:sp>
        <p:nvSpPr>
          <p:cNvPr id="7" name="Title 1"/>
          <p:cNvSpPr txBox="1">
            <a:spLocks/>
          </p:cNvSpPr>
          <p:nvPr/>
        </p:nvSpPr>
        <p:spPr>
          <a:xfrm>
            <a:off x="4849965" y="1216981"/>
            <a:ext cx="8695953" cy="828339"/>
          </a:xfrm>
          <a:prstGeom prst="rect">
            <a:avLst/>
          </a:prstGeom>
        </p:spPr>
        <p:txBody>
          <a:bodyPr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defTabSz="449505">
              <a:lnSpc>
                <a:spcPct val="100000"/>
              </a:lnSpc>
              <a:spcBef>
                <a:spcPts val="0"/>
              </a:spcBef>
              <a:buClr>
                <a:srgbClr val="FFFFFF"/>
              </a:buClr>
              <a:buSzPct val="100000"/>
            </a:pPr>
            <a:r>
              <a:rPr lang="en-US" sz="3200" kern="0" dirty="0">
                <a:solidFill>
                  <a:prstClr val="black"/>
                </a:solidFill>
                <a:latin typeface="Arial"/>
                <a:sym typeface="Arial"/>
              </a:rPr>
              <a:t>Events &amp; Announcements </a:t>
            </a:r>
            <a:endParaRPr lang="en-US" sz="3200" kern="0" dirty="0">
              <a:solidFill>
                <a:srgbClr val="E98622"/>
              </a:solidFill>
              <a:latin typeface="Arial"/>
              <a:sym typeface="Arial"/>
            </a:endParaRPr>
          </a:p>
        </p:txBody>
      </p:sp>
    </p:spTree>
    <p:extLst>
      <p:ext uri="{BB962C8B-B14F-4D97-AF65-F5344CB8AC3E}">
        <p14:creationId xmlns:p14="http://schemas.microsoft.com/office/powerpoint/2010/main" val="42336482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BE967F50-ED2C-D7BD-5883-1CD26FABAB95}"/>
              </a:ext>
            </a:extLst>
          </p:cNvPr>
          <p:cNvGraphicFramePr>
            <a:graphicFrameLocks noChangeAspect="1"/>
          </p:cNvGraphicFramePr>
          <p:nvPr>
            <p:extLst>
              <p:ext uri="{D42A27DB-BD31-4B8C-83A1-F6EECF244321}">
                <p14:modId xmlns:p14="http://schemas.microsoft.com/office/powerpoint/2010/main" val="1814798705"/>
              </p:ext>
            </p:extLst>
          </p:nvPr>
        </p:nvGraphicFramePr>
        <p:xfrm>
          <a:off x="7704526" y="1970370"/>
          <a:ext cx="4231981" cy="4231981"/>
        </p:xfrm>
        <a:graphic>
          <a:graphicData uri="http://schemas.openxmlformats.org/presentationml/2006/ole">
            <mc:AlternateContent xmlns:mc="http://schemas.openxmlformats.org/markup-compatibility/2006">
              <mc:Choice xmlns:v="urn:schemas-microsoft-com:vml" Requires="v">
                <p:oleObj name="Acrobat Document" r:id="rId3" imgW="6171987" imgH="6172200" progId="Acrobat.Document.11">
                  <p:embed/>
                </p:oleObj>
              </mc:Choice>
              <mc:Fallback>
                <p:oleObj name="Acrobat Document" r:id="rId3" imgW="6171987" imgH="6172200" progId="Acrobat.Document.11">
                  <p:embed/>
                  <p:pic>
                    <p:nvPicPr>
                      <p:cNvPr id="0" name=""/>
                      <p:cNvPicPr/>
                      <p:nvPr/>
                    </p:nvPicPr>
                    <p:blipFill>
                      <a:blip r:embed="rId4"/>
                      <a:stretch>
                        <a:fillRect/>
                      </a:stretch>
                    </p:blipFill>
                    <p:spPr>
                      <a:xfrm>
                        <a:off x="7704526" y="1970370"/>
                        <a:ext cx="4231981" cy="4231981"/>
                      </a:xfrm>
                      <a:prstGeom prst="rect">
                        <a:avLst/>
                      </a:prstGeom>
                    </p:spPr>
                  </p:pic>
                </p:oleObj>
              </mc:Fallback>
            </mc:AlternateContent>
          </a:graphicData>
        </a:graphic>
      </p:graphicFrame>
      <p:pic>
        <p:nvPicPr>
          <p:cNvPr id="3" name="Picture 2">
            <a:extLst>
              <a:ext uri="{FF2B5EF4-FFF2-40B4-BE49-F238E27FC236}">
                <a16:creationId xmlns:a16="http://schemas.microsoft.com/office/drawing/2014/main" id="{6C5FC2AB-7D78-DCB4-75F5-E6BD0D83B925}"/>
              </a:ext>
            </a:extLst>
          </p:cNvPr>
          <p:cNvPicPr>
            <a:picLocks noChangeAspect="1"/>
          </p:cNvPicPr>
          <p:nvPr/>
        </p:nvPicPr>
        <p:blipFill>
          <a:blip r:embed="rId5"/>
          <a:stretch>
            <a:fillRect/>
          </a:stretch>
        </p:blipFill>
        <p:spPr>
          <a:xfrm>
            <a:off x="3957243" y="1917075"/>
            <a:ext cx="3732758" cy="3732758"/>
          </a:xfrm>
          <a:prstGeom prst="rect">
            <a:avLst/>
          </a:prstGeom>
        </p:spPr>
      </p:pic>
      <p:graphicFrame>
        <p:nvGraphicFramePr>
          <p:cNvPr id="2" name="Object 1">
            <a:extLst>
              <a:ext uri="{FF2B5EF4-FFF2-40B4-BE49-F238E27FC236}">
                <a16:creationId xmlns:a16="http://schemas.microsoft.com/office/drawing/2014/main" id="{9F21218B-AC38-C6B5-912A-1F0AD2B64E34}"/>
              </a:ext>
            </a:extLst>
          </p:cNvPr>
          <p:cNvGraphicFramePr>
            <a:graphicFrameLocks noChangeAspect="1"/>
          </p:cNvGraphicFramePr>
          <p:nvPr>
            <p:extLst>
              <p:ext uri="{D42A27DB-BD31-4B8C-83A1-F6EECF244321}">
                <p14:modId xmlns:p14="http://schemas.microsoft.com/office/powerpoint/2010/main" val="296662383"/>
              </p:ext>
            </p:extLst>
          </p:nvPr>
        </p:nvGraphicFramePr>
        <p:xfrm>
          <a:off x="237932" y="1970863"/>
          <a:ext cx="3732758" cy="4830478"/>
        </p:xfrm>
        <a:graphic>
          <a:graphicData uri="http://schemas.openxmlformats.org/presentationml/2006/ole">
            <mc:AlternateContent xmlns:mc="http://schemas.openxmlformats.org/markup-compatibility/2006">
              <mc:Choice xmlns:v="urn:schemas-microsoft-com:vml" Requires="v">
                <p:oleObj name="Acrobat Document" r:id="rId6" imgW="4663379" imgH="6035040" progId="Acrobat.Document.11">
                  <p:embed/>
                </p:oleObj>
              </mc:Choice>
              <mc:Fallback>
                <p:oleObj name="Acrobat Document" r:id="rId6" imgW="4663379" imgH="6035040" progId="Acrobat.Document.11">
                  <p:embed/>
                  <p:pic>
                    <p:nvPicPr>
                      <p:cNvPr id="0" name=""/>
                      <p:cNvPicPr/>
                      <p:nvPr/>
                    </p:nvPicPr>
                    <p:blipFill>
                      <a:blip r:embed="rId7"/>
                      <a:stretch>
                        <a:fillRect/>
                      </a:stretch>
                    </p:blipFill>
                    <p:spPr>
                      <a:xfrm>
                        <a:off x="237932" y="1970863"/>
                        <a:ext cx="3732758" cy="4830478"/>
                      </a:xfrm>
                      <a:prstGeom prst="rect">
                        <a:avLst/>
                      </a:prstGeom>
                    </p:spPr>
                  </p:pic>
                </p:oleObj>
              </mc:Fallback>
            </mc:AlternateContent>
          </a:graphicData>
        </a:graphic>
      </p:graphicFrame>
      <p:cxnSp>
        <p:nvCxnSpPr>
          <p:cNvPr id="5" name="Straight Connector 4"/>
          <p:cNvCxnSpPr/>
          <p:nvPr/>
        </p:nvCxnSpPr>
        <p:spPr>
          <a:xfrm flipV="1">
            <a:off x="159657" y="1943722"/>
            <a:ext cx="11771086" cy="1"/>
          </a:xfrm>
          <a:prstGeom prst="line">
            <a:avLst/>
          </a:prstGeom>
          <a:ln w="57150"/>
        </p:spPr>
        <p:style>
          <a:lnRef idx="1">
            <a:schemeClr val="dk1"/>
          </a:lnRef>
          <a:fillRef idx="0">
            <a:schemeClr val="dk1"/>
          </a:fillRef>
          <a:effectRef idx="0">
            <a:schemeClr val="dk1"/>
          </a:effectRef>
          <a:fontRef idx="minor">
            <a:schemeClr val="tx1"/>
          </a:fontRef>
        </p:style>
      </p:cxnSp>
      <p:sp>
        <p:nvSpPr>
          <p:cNvPr id="7" name="Title 1"/>
          <p:cNvSpPr txBox="1">
            <a:spLocks/>
          </p:cNvSpPr>
          <p:nvPr/>
        </p:nvSpPr>
        <p:spPr>
          <a:xfrm>
            <a:off x="4849965" y="1216981"/>
            <a:ext cx="8695953" cy="828339"/>
          </a:xfrm>
          <a:prstGeom prst="rect">
            <a:avLst/>
          </a:prstGeom>
        </p:spPr>
        <p:txBody>
          <a:bodyPr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defTabSz="449505">
              <a:lnSpc>
                <a:spcPct val="100000"/>
              </a:lnSpc>
              <a:spcBef>
                <a:spcPts val="0"/>
              </a:spcBef>
              <a:buClr>
                <a:srgbClr val="FFFFFF"/>
              </a:buClr>
              <a:buSzPct val="100000"/>
            </a:pPr>
            <a:r>
              <a:rPr lang="en-US" sz="3200" kern="0" dirty="0">
                <a:solidFill>
                  <a:prstClr val="black"/>
                </a:solidFill>
                <a:latin typeface="Arial"/>
                <a:sym typeface="Arial"/>
              </a:rPr>
              <a:t>Events &amp; Announcements </a:t>
            </a:r>
            <a:endParaRPr lang="en-US" sz="3200" kern="0" dirty="0">
              <a:solidFill>
                <a:srgbClr val="E98622"/>
              </a:solidFill>
              <a:latin typeface="Arial"/>
              <a:sym typeface="Arial"/>
            </a:endParaRPr>
          </a:p>
        </p:txBody>
      </p:sp>
    </p:spTree>
    <p:extLst>
      <p:ext uri="{BB962C8B-B14F-4D97-AF65-F5344CB8AC3E}">
        <p14:creationId xmlns:p14="http://schemas.microsoft.com/office/powerpoint/2010/main" val="30648808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0A328732-8D0C-883D-ABFB-E6506259DBC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9805" y="1931388"/>
            <a:ext cx="3415302" cy="442004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4">
            <a:extLst>
              <a:ext uri="{FF2B5EF4-FFF2-40B4-BE49-F238E27FC236}">
                <a16:creationId xmlns:a16="http://schemas.microsoft.com/office/drawing/2014/main" id="{C503F60F-8165-E51A-DC46-ECAAFB9B80A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63853" y="1931388"/>
            <a:ext cx="3536035" cy="442004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21757CB6-89FA-DB97-1480-01BCE479467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81829" y="1931388"/>
            <a:ext cx="3415302" cy="4420043"/>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p:cNvCxnSpPr/>
          <p:nvPr/>
        </p:nvCxnSpPr>
        <p:spPr>
          <a:xfrm flipV="1">
            <a:off x="159657" y="1943722"/>
            <a:ext cx="11771086" cy="1"/>
          </a:xfrm>
          <a:prstGeom prst="line">
            <a:avLst/>
          </a:prstGeom>
          <a:ln w="57150"/>
        </p:spPr>
        <p:style>
          <a:lnRef idx="1">
            <a:schemeClr val="dk1"/>
          </a:lnRef>
          <a:fillRef idx="0">
            <a:schemeClr val="dk1"/>
          </a:fillRef>
          <a:effectRef idx="0">
            <a:schemeClr val="dk1"/>
          </a:effectRef>
          <a:fontRef idx="minor">
            <a:schemeClr val="tx1"/>
          </a:fontRef>
        </p:style>
      </p:cxnSp>
      <p:sp>
        <p:nvSpPr>
          <p:cNvPr id="7" name="Title 1"/>
          <p:cNvSpPr txBox="1">
            <a:spLocks/>
          </p:cNvSpPr>
          <p:nvPr/>
        </p:nvSpPr>
        <p:spPr>
          <a:xfrm>
            <a:off x="4849965" y="1216981"/>
            <a:ext cx="8695953" cy="828339"/>
          </a:xfrm>
          <a:prstGeom prst="rect">
            <a:avLst/>
          </a:prstGeom>
        </p:spPr>
        <p:txBody>
          <a:bodyPr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defTabSz="449505">
              <a:lnSpc>
                <a:spcPct val="100000"/>
              </a:lnSpc>
              <a:spcBef>
                <a:spcPts val="0"/>
              </a:spcBef>
              <a:buClr>
                <a:srgbClr val="FFFFFF"/>
              </a:buClr>
              <a:buSzPct val="100000"/>
            </a:pPr>
            <a:r>
              <a:rPr lang="en-US" sz="3200" kern="0" dirty="0">
                <a:solidFill>
                  <a:prstClr val="black"/>
                </a:solidFill>
                <a:latin typeface="Arial"/>
                <a:sym typeface="Arial"/>
              </a:rPr>
              <a:t>Events &amp; Announcements </a:t>
            </a:r>
            <a:endParaRPr lang="en-US" sz="3200" kern="0" dirty="0">
              <a:solidFill>
                <a:srgbClr val="E98622"/>
              </a:solidFill>
              <a:latin typeface="Arial"/>
              <a:sym typeface="Arial"/>
            </a:endParaRPr>
          </a:p>
        </p:txBody>
      </p:sp>
    </p:spTree>
    <p:extLst>
      <p:ext uri="{BB962C8B-B14F-4D97-AF65-F5344CB8AC3E}">
        <p14:creationId xmlns:p14="http://schemas.microsoft.com/office/powerpoint/2010/main" val="18564730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 y="1960552"/>
            <a:ext cx="12192000" cy="3579634"/>
          </a:xfrm>
          <a:prstGeom prst="rect">
            <a:avLst/>
          </a:prstGeom>
        </p:spPr>
        <p:txBody>
          <a:bodyPr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9600" dirty="0">
                <a:solidFill>
                  <a:srgbClr val="6DACDE"/>
                </a:solidFill>
                <a:latin typeface="Haettenschweiler" panose="020B0706040902060204" pitchFamily="34" charset="0"/>
              </a:rPr>
              <a:t>Questions?</a:t>
            </a:r>
          </a:p>
          <a:p>
            <a:endParaRPr lang="en-US" sz="9600" dirty="0">
              <a:solidFill>
                <a:srgbClr val="6DACDE"/>
              </a:solidFill>
              <a:latin typeface="Haettenschweiler" panose="020B0706040902060204" pitchFamily="34" charset="0"/>
            </a:endParaRPr>
          </a:p>
        </p:txBody>
      </p:sp>
    </p:spTree>
    <p:extLst>
      <p:ext uri="{BB962C8B-B14F-4D97-AF65-F5344CB8AC3E}">
        <p14:creationId xmlns:p14="http://schemas.microsoft.com/office/powerpoint/2010/main" val="10707990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214743" y="2371494"/>
            <a:ext cx="10000439" cy="4524315"/>
          </a:xfrm>
          <a:prstGeom prst="rect">
            <a:avLst/>
          </a:prstGeom>
        </p:spPr>
        <p:txBody>
          <a:bodyPr wrap="square">
            <a:spAutoFit/>
          </a:bodyPr>
          <a:lstStyle/>
          <a:p>
            <a:pPr algn="ctr"/>
            <a:r>
              <a:rPr lang="en-US" sz="9600" dirty="0">
                <a:solidFill>
                  <a:srgbClr val="6DACDE"/>
                </a:solidFill>
                <a:latin typeface="Haettenschweiler" panose="020B0706040902060204" pitchFamily="34" charset="0"/>
              </a:rPr>
              <a:t>Thank you! </a:t>
            </a:r>
            <a:br>
              <a:rPr lang="en-US" sz="9600" dirty="0">
                <a:latin typeface="Haettenschweiler" panose="020B0706040902060204" pitchFamily="34" charset="0"/>
              </a:rPr>
            </a:br>
            <a:br>
              <a:rPr lang="en-US" sz="9600" dirty="0">
                <a:latin typeface="Haettenschweiler" panose="020B0706040902060204" pitchFamily="34" charset="0"/>
              </a:rPr>
            </a:br>
            <a:endParaRPr lang="en-US" sz="9600" dirty="0">
              <a:latin typeface="Century Gothic" panose="020B0502020202020204" pitchFamily="34" charset="0"/>
            </a:endParaRPr>
          </a:p>
        </p:txBody>
      </p:sp>
      <p:sp>
        <p:nvSpPr>
          <p:cNvPr id="9" name="TextBox 8"/>
          <p:cNvSpPr txBox="1"/>
          <p:nvPr/>
        </p:nvSpPr>
        <p:spPr>
          <a:xfrm>
            <a:off x="369859" y="3860270"/>
            <a:ext cx="11690208" cy="1077218"/>
          </a:xfrm>
          <a:prstGeom prst="rect">
            <a:avLst/>
          </a:prstGeom>
          <a:noFill/>
        </p:spPr>
        <p:txBody>
          <a:bodyPr wrap="square" rtlCol="0">
            <a:spAutoFit/>
          </a:bodyPr>
          <a:lstStyle/>
          <a:p>
            <a:pPr algn="ctr"/>
            <a:endParaRPr lang="en-US" sz="2400" dirty="0">
              <a:solidFill>
                <a:srgbClr val="606B76"/>
              </a:solidFill>
              <a:latin typeface="Century Gothic" panose="020B0502020202020204" pitchFamily="34" charset="0"/>
            </a:endParaRPr>
          </a:p>
          <a:p>
            <a:endParaRPr lang="en-US" sz="4000" dirty="0">
              <a:latin typeface="Century Gothic" panose="020B0502020202020204" pitchFamily="34" charset="0"/>
            </a:endParaRPr>
          </a:p>
        </p:txBody>
      </p:sp>
    </p:spTree>
    <p:extLst>
      <p:ext uri="{BB962C8B-B14F-4D97-AF65-F5344CB8AC3E}">
        <p14:creationId xmlns:p14="http://schemas.microsoft.com/office/powerpoint/2010/main" val="22427610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p:cNvSpPr>
            <a:spLocks noGrp="1"/>
          </p:cNvSpPr>
          <p:nvPr>
            <p:ph type="ctrTitle"/>
          </p:nvPr>
        </p:nvSpPr>
        <p:spPr>
          <a:xfrm>
            <a:off x="2251028" y="4176652"/>
            <a:ext cx="7642833" cy="999471"/>
          </a:xfrm>
        </p:spPr>
        <p:txBody>
          <a:bodyPr>
            <a:noAutofit/>
          </a:bodyPr>
          <a:lstStyle/>
          <a:p>
            <a:r>
              <a:rPr lang="en-US" sz="9600" dirty="0">
                <a:latin typeface="Haettenschweiler" panose="020B0706040902060204" pitchFamily="34" charset="0"/>
              </a:rPr>
              <a:t>WELCOME </a:t>
            </a:r>
            <a:br>
              <a:rPr lang="en-US" sz="9600" dirty="0">
                <a:latin typeface="Haettenschweiler" panose="020B0706040902060204" pitchFamily="34" charset="0"/>
              </a:rPr>
            </a:br>
            <a:r>
              <a:rPr lang="en-US" sz="8800" dirty="0">
                <a:latin typeface="Haettenschweiler" panose="020B0706040902060204" pitchFamily="34" charset="0"/>
              </a:rPr>
              <a:t>CoC Members</a:t>
            </a:r>
            <a:r>
              <a:rPr lang="en-US" sz="9600" dirty="0">
                <a:latin typeface="Haettenschweiler" panose="020B0706040902060204" pitchFamily="34" charset="0"/>
              </a:rPr>
              <a:t>!</a:t>
            </a:r>
          </a:p>
        </p:txBody>
      </p:sp>
    </p:spTree>
    <p:extLst>
      <p:ext uri="{BB962C8B-B14F-4D97-AF65-F5344CB8AC3E}">
        <p14:creationId xmlns:p14="http://schemas.microsoft.com/office/powerpoint/2010/main" val="1054538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p:cNvSpPr>
            <a:spLocks noGrp="1"/>
          </p:cNvSpPr>
          <p:nvPr>
            <p:ph type="ctrTitle"/>
          </p:nvPr>
        </p:nvSpPr>
        <p:spPr>
          <a:xfrm>
            <a:off x="2251028" y="4176652"/>
            <a:ext cx="7642833" cy="999471"/>
          </a:xfrm>
        </p:spPr>
        <p:txBody>
          <a:bodyPr>
            <a:noAutofit/>
          </a:bodyPr>
          <a:lstStyle/>
          <a:p>
            <a:r>
              <a:rPr lang="en-US" sz="9600" dirty="0">
                <a:latin typeface="Haettenschweiler" panose="020B0706040902060204" pitchFamily="34" charset="0"/>
              </a:rPr>
              <a:t>WELCOME </a:t>
            </a:r>
            <a:br>
              <a:rPr lang="en-US" sz="9600" dirty="0">
                <a:latin typeface="Haettenschweiler" panose="020B0706040902060204" pitchFamily="34" charset="0"/>
              </a:rPr>
            </a:br>
            <a:r>
              <a:rPr lang="en-US" sz="8800" dirty="0">
                <a:latin typeface="Haettenschweiler" panose="020B0706040902060204" pitchFamily="34" charset="0"/>
              </a:rPr>
              <a:t>New Staff Members</a:t>
            </a:r>
            <a:r>
              <a:rPr lang="en-US" sz="9600" dirty="0">
                <a:latin typeface="Haettenschweiler" panose="020B0706040902060204" pitchFamily="34" charset="0"/>
              </a:rPr>
              <a:t>!</a:t>
            </a:r>
          </a:p>
        </p:txBody>
      </p:sp>
    </p:spTree>
    <p:extLst>
      <p:ext uri="{BB962C8B-B14F-4D97-AF65-F5344CB8AC3E}">
        <p14:creationId xmlns:p14="http://schemas.microsoft.com/office/powerpoint/2010/main" val="1618559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1" name="Rectangle 1040">
            <a:extLst>
              <a:ext uri="{FF2B5EF4-FFF2-40B4-BE49-F238E27FC236}">
                <a16:creationId xmlns:a16="http://schemas.microsoft.com/office/drawing/2014/main" id="{6A420356-7094-4893-BC3A-E0932A72FF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B5BFC2D4-2335-5713-2870-3F3187953FB5}"/>
              </a:ext>
            </a:extLst>
          </p:cNvPr>
          <p:cNvSpPr txBox="1">
            <a:spLocks/>
          </p:cNvSpPr>
          <p:nvPr/>
        </p:nvSpPr>
        <p:spPr>
          <a:xfrm>
            <a:off x="7747909" y="1246140"/>
            <a:ext cx="3340962" cy="171786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Aft>
                <a:spcPts val="600"/>
              </a:spcAft>
              <a:buClr>
                <a:srgbClr val="FFFFFF"/>
              </a:buClr>
              <a:buSzPct val="100000"/>
            </a:pPr>
            <a:r>
              <a:rPr lang="en-US" sz="4000" kern="1200" dirty="0">
                <a:solidFill>
                  <a:schemeClr val="tx1"/>
                </a:solidFill>
                <a:latin typeface="Arial" panose="020B0604020202020204" pitchFamily="34" charset="0"/>
                <a:cs typeface="Arial" panose="020B0604020202020204" pitchFamily="34" charset="0"/>
                <a:sym typeface="Arial"/>
              </a:rPr>
              <a:t>General Updates </a:t>
            </a:r>
          </a:p>
        </p:txBody>
      </p:sp>
      <p:pic>
        <p:nvPicPr>
          <p:cNvPr id="1032" name="Picture 8" descr="Filipino American History Month">
            <a:extLst>
              <a:ext uri="{FF2B5EF4-FFF2-40B4-BE49-F238E27FC236}">
                <a16:creationId xmlns:a16="http://schemas.microsoft.com/office/drawing/2014/main" id="{84BC38DB-478A-4F60-D24A-C5AD2595228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643" r="12081" b="2"/>
          <a:stretch/>
        </p:blipFill>
        <p:spPr bwMode="auto">
          <a:xfrm>
            <a:off x="1" y="10"/>
            <a:ext cx="3547872" cy="320953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Two Flags, One Heart — We Are Italian America | Italian Sons and Daughters  of America">
            <a:extLst>
              <a:ext uri="{FF2B5EF4-FFF2-40B4-BE49-F238E27FC236}">
                <a16:creationId xmlns:a16="http://schemas.microsoft.com/office/drawing/2014/main" id="{D3A1B655-98A8-6694-2BF7-920EF16560A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 r="-2" b="-2"/>
          <a:stretch/>
        </p:blipFill>
        <p:spPr bwMode="auto">
          <a:xfrm>
            <a:off x="20" y="3310128"/>
            <a:ext cx="3547852" cy="354787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Top Library Resources for Celebrating Pride Month">
            <a:extLst>
              <a:ext uri="{FF2B5EF4-FFF2-40B4-BE49-F238E27FC236}">
                <a16:creationId xmlns:a16="http://schemas.microsoft.com/office/drawing/2014/main" id="{69CF648F-35B3-FEA5-E788-66F92AC181D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3943" r="9333" b="1"/>
          <a:stretch/>
        </p:blipFill>
        <p:spPr bwMode="auto">
          <a:xfrm>
            <a:off x="3665258" y="11"/>
            <a:ext cx="3133346" cy="2991348"/>
          </a:xfrm>
          <a:prstGeom prst="rect">
            <a:avLst/>
          </a:prstGeom>
          <a:noFill/>
          <a:extLst>
            <a:ext uri="{909E8E84-426E-40DD-AFC4-6F175D3DCCD1}">
              <a14:hiddenFill xmlns:a14="http://schemas.microsoft.com/office/drawing/2010/main">
                <a:solidFill>
                  <a:srgbClr val="FFFFFF"/>
                </a:solidFill>
              </a14:hiddenFill>
            </a:ext>
          </a:extLst>
        </p:spPr>
      </p:pic>
      <p:sp>
        <p:nvSpPr>
          <p:cNvPr id="1046" name="Rectangle 1045">
            <a:extLst>
              <a:ext uri="{FF2B5EF4-FFF2-40B4-BE49-F238E27FC236}">
                <a16:creationId xmlns:a16="http://schemas.microsoft.com/office/drawing/2014/main" id="{114A821F-8663-46BA-8CC0-D4C44F639F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804995"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45" name="Rectangle 1044">
            <a:extLst>
              <a:ext uri="{FF2B5EF4-FFF2-40B4-BE49-F238E27FC236}">
                <a16:creationId xmlns:a16="http://schemas.microsoft.com/office/drawing/2014/main" id="{67EF550F-47CE-4FB2-9DAC-12AD835C8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75918" y="4177748"/>
            <a:ext cx="332539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6" name="Picture 2" descr="Office on Violence Against Women (OVW) | Office on Violence Against Women  (OVW)">
            <a:extLst>
              <a:ext uri="{FF2B5EF4-FFF2-40B4-BE49-F238E27FC236}">
                <a16:creationId xmlns:a16="http://schemas.microsoft.com/office/drawing/2014/main" id="{1247848C-9BE4-32F0-4B21-D7479B80995D}"/>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1826" r="5667"/>
          <a:stretch/>
        </p:blipFill>
        <p:spPr bwMode="auto">
          <a:xfrm>
            <a:off x="3665254" y="4072555"/>
            <a:ext cx="4595064" cy="278544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C61F48C-161C-7492-7B09-205AD9BBEB0B}"/>
              </a:ext>
            </a:extLst>
          </p:cNvPr>
          <p:cNvSpPr txBox="1"/>
          <p:nvPr/>
        </p:nvSpPr>
        <p:spPr>
          <a:xfrm>
            <a:off x="3716463" y="75118"/>
            <a:ext cx="4543854" cy="369332"/>
          </a:xfrm>
          <a:prstGeom prst="rect">
            <a:avLst/>
          </a:prstGeom>
          <a:noFill/>
        </p:spPr>
        <p:txBody>
          <a:bodyPr wrap="square" rtlCol="0">
            <a:spAutoFit/>
          </a:bodyPr>
          <a:lstStyle/>
          <a:p>
            <a:r>
              <a:rPr lang="en-US" b="1" dirty="0">
                <a:solidFill>
                  <a:schemeClr val="accent5">
                    <a:lumMod val="75000"/>
                  </a:schemeClr>
                </a:solidFill>
              </a:rPr>
              <a:t>LBGT+ History Month 2023</a:t>
            </a:r>
          </a:p>
        </p:txBody>
      </p:sp>
    </p:spTree>
    <p:extLst>
      <p:ext uri="{BB962C8B-B14F-4D97-AF65-F5344CB8AC3E}">
        <p14:creationId xmlns:p14="http://schemas.microsoft.com/office/powerpoint/2010/main" val="32283863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flipV="1">
            <a:off x="159657" y="1943722"/>
            <a:ext cx="11771086" cy="1"/>
          </a:xfrm>
          <a:prstGeom prst="line">
            <a:avLst/>
          </a:prstGeom>
          <a:ln w="57150"/>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a:xfrm>
            <a:off x="1559859" y="3025588"/>
            <a:ext cx="841248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 name="Content Placeholder 2">
            <a:extLst>
              <a:ext uri="{FF2B5EF4-FFF2-40B4-BE49-F238E27FC236}">
                <a16:creationId xmlns:a16="http://schemas.microsoft.com/office/drawing/2014/main" id="{C62E2DD4-D5C0-E69E-F077-8DF6B33C3BF1}"/>
              </a:ext>
            </a:extLst>
          </p:cNvPr>
          <p:cNvSpPr txBox="1">
            <a:spLocks/>
          </p:cNvSpPr>
          <p:nvPr/>
        </p:nvSpPr>
        <p:spPr>
          <a:xfrm>
            <a:off x="1559859" y="3168020"/>
            <a:ext cx="10370885" cy="4892040"/>
          </a:xfrm>
          <a:prstGeom prst="rect">
            <a:avLst/>
          </a:prstGeom>
        </p:spPr>
        <p:txBody>
          <a:bodyPr vert="horz" lIns="91440" tIns="45720" rIns="91440" bIns="45720" rtlCol="0">
            <a:normAutofit/>
          </a:bodyPr>
          <a:lstStyle>
            <a:defPPr>
              <a:defRPr lang="en-US"/>
            </a:defPPr>
            <a:lvl1pPr marL="914400" indent="-742950">
              <a:lnSpc>
                <a:spcPct val="90000"/>
              </a:lnSpc>
              <a:spcBef>
                <a:spcPts val="1000"/>
              </a:spcBef>
              <a:buFont typeface="+mj-lt"/>
              <a:buAutoNum type="arabicPeriod"/>
              <a:defRPr sz="2400">
                <a:latin typeface="Arial" panose="020B0604020202020204" pitchFamily="34" charset="0"/>
                <a:cs typeface="Arial" panose="020B0604020202020204" pitchFamily="34" charset="0"/>
              </a:defRPr>
            </a:lvl1pPr>
            <a:lvl2pPr indent="0" algn="ctr">
              <a:lnSpc>
                <a:spcPct val="90000"/>
              </a:lnSpc>
              <a:spcBef>
                <a:spcPts val="500"/>
              </a:spcBef>
              <a:buFont typeface="Arial" panose="020B0604020202020204" pitchFamily="34" charset="0"/>
              <a:buNone/>
              <a:defRPr sz="2000"/>
            </a:lvl2pPr>
            <a:lvl3pPr indent="0" algn="ctr">
              <a:lnSpc>
                <a:spcPct val="90000"/>
              </a:lnSpc>
              <a:spcBef>
                <a:spcPts val="500"/>
              </a:spcBef>
              <a:buFont typeface="Arial" panose="020B0604020202020204" pitchFamily="34" charset="0"/>
              <a:buNone/>
            </a:lvl3pPr>
            <a:lvl4pPr indent="0" algn="ctr">
              <a:lnSpc>
                <a:spcPct val="90000"/>
              </a:lnSpc>
              <a:spcBef>
                <a:spcPts val="500"/>
              </a:spcBef>
              <a:buFont typeface="Arial" panose="020B0604020202020204" pitchFamily="34" charset="0"/>
              <a:buNone/>
              <a:defRPr sz="1600"/>
            </a:lvl4pPr>
            <a:lvl5pPr indent="0" algn="ctr">
              <a:lnSpc>
                <a:spcPct val="90000"/>
              </a:lnSpc>
              <a:spcBef>
                <a:spcPts val="500"/>
              </a:spcBef>
              <a:buFont typeface="Arial" panose="020B0604020202020204" pitchFamily="34" charset="0"/>
              <a:buNone/>
              <a:defRPr sz="1600"/>
            </a:lvl5pPr>
            <a:lvl6pPr indent="0" algn="ctr">
              <a:lnSpc>
                <a:spcPct val="90000"/>
              </a:lnSpc>
              <a:spcBef>
                <a:spcPts val="500"/>
              </a:spcBef>
              <a:buFont typeface="Arial" panose="020B0604020202020204" pitchFamily="34" charset="0"/>
              <a:buNone/>
              <a:defRPr sz="1600"/>
            </a:lvl6pPr>
            <a:lvl7pPr indent="0" algn="ctr">
              <a:lnSpc>
                <a:spcPct val="90000"/>
              </a:lnSpc>
              <a:spcBef>
                <a:spcPts val="500"/>
              </a:spcBef>
              <a:buFont typeface="Arial" panose="020B0604020202020204" pitchFamily="34" charset="0"/>
              <a:buNone/>
              <a:defRPr sz="1600"/>
            </a:lvl7pPr>
            <a:lvl8pPr indent="0" algn="ctr">
              <a:lnSpc>
                <a:spcPct val="90000"/>
              </a:lnSpc>
              <a:spcBef>
                <a:spcPts val="500"/>
              </a:spcBef>
              <a:buFont typeface="Arial" panose="020B0604020202020204" pitchFamily="34" charset="0"/>
              <a:buNone/>
              <a:defRPr sz="1600"/>
            </a:lvl8pPr>
            <a:lvl9pPr indent="0" algn="ctr">
              <a:lnSpc>
                <a:spcPct val="90000"/>
              </a:lnSpc>
              <a:spcBef>
                <a:spcPts val="500"/>
              </a:spcBef>
              <a:buFont typeface="Arial" panose="020B0604020202020204" pitchFamily="34" charset="0"/>
              <a:buNone/>
              <a:defRPr sz="1600"/>
            </a:lvl9pPr>
          </a:lstStyle>
          <a:p>
            <a:pPr>
              <a:buFont typeface="Arial" panose="020B0604020202020204" pitchFamily="34" charset="0"/>
              <a:buChar char="•"/>
            </a:pPr>
            <a:endParaRPr lang="en-US" kern="0" dirty="0">
              <a:latin typeface="Arial"/>
              <a:cs typeface="+mn-cs"/>
            </a:endParaRPr>
          </a:p>
          <a:p>
            <a:pPr>
              <a:buFont typeface="Arial" panose="020B0604020202020204" pitchFamily="34" charset="0"/>
              <a:buChar char="•"/>
            </a:pPr>
            <a:endParaRPr lang="en-US" kern="0" dirty="0">
              <a:latin typeface="Arial"/>
              <a:cs typeface="+mn-cs"/>
            </a:endParaRPr>
          </a:p>
          <a:p>
            <a:pPr indent="0">
              <a:buNone/>
            </a:pPr>
            <a:endParaRPr lang="en-US" sz="2800" kern="0" dirty="0">
              <a:latin typeface="Arial"/>
              <a:cs typeface="+mn-cs"/>
            </a:endParaRPr>
          </a:p>
          <a:p>
            <a:pPr marL="171450" indent="0">
              <a:buNone/>
            </a:pPr>
            <a:endParaRPr lang="en-US" kern="0" dirty="0">
              <a:latin typeface="Arial"/>
              <a:cs typeface="+mn-cs"/>
            </a:endParaRPr>
          </a:p>
          <a:p>
            <a:pPr marL="171450" indent="0">
              <a:buNone/>
            </a:pPr>
            <a:endParaRPr lang="en-US" dirty="0"/>
          </a:p>
        </p:txBody>
      </p:sp>
      <p:sp>
        <p:nvSpPr>
          <p:cNvPr id="4" name="Title 1">
            <a:extLst>
              <a:ext uri="{FF2B5EF4-FFF2-40B4-BE49-F238E27FC236}">
                <a16:creationId xmlns:a16="http://schemas.microsoft.com/office/drawing/2014/main" id="{B5BFC2D4-2335-5713-2870-3F3187953FB5}"/>
              </a:ext>
            </a:extLst>
          </p:cNvPr>
          <p:cNvSpPr txBox="1">
            <a:spLocks/>
          </p:cNvSpPr>
          <p:nvPr/>
        </p:nvSpPr>
        <p:spPr>
          <a:xfrm>
            <a:off x="4849965" y="1216981"/>
            <a:ext cx="8695953" cy="828339"/>
          </a:xfrm>
          <a:prstGeom prst="rect">
            <a:avLst/>
          </a:prstGeom>
        </p:spPr>
        <p:txBody>
          <a:bodyPr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defTabSz="449505">
              <a:lnSpc>
                <a:spcPct val="100000"/>
              </a:lnSpc>
              <a:spcBef>
                <a:spcPts val="0"/>
              </a:spcBef>
              <a:buClr>
                <a:srgbClr val="FFFFFF"/>
              </a:buClr>
              <a:buSzPct val="100000"/>
            </a:pPr>
            <a:r>
              <a:rPr lang="en-US" sz="3200" kern="0" dirty="0">
                <a:solidFill>
                  <a:prstClr val="black"/>
                </a:solidFill>
                <a:latin typeface="Arial"/>
                <a:sym typeface="Arial"/>
              </a:rPr>
              <a:t>General Updates </a:t>
            </a:r>
            <a:endParaRPr lang="en-US" sz="3200" kern="0" dirty="0">
              <a:solidFill>
                <a:srgbClr val="E98622"/>
              </a:solidFill>
              <a:latin typeface="Arial"/>
              <a:sym typeface="Arial"/>
            </a:endParaRPr>
          </a:p>
        </p:txBody>
      </p:sp>
      <p:sp>
        <p:nvSpPr>
          <p:cNvPr id="3" name="Title 1">
            <a:extLst>
              <a:ext uri="{FF2B5EF4-FFF2-40B4-BE49-F238E27FC236}">
                <a16:creationId xmlns:a16="http://schemas.microsoft.com/office/drawing/2014/main" id="{040DDBE1-886F-6E98-023C-0553AB6A6B6E}"/>
              </a:ext>
            </a:extLst>
          </p:cNvPr>
          <p:cNvSpPr txBox="1">
            <a:spLocks/>
          </p:cNvSpPr>
          <p:nvPr/>
        </p:nvSpPr>
        <p:spPr>
          <a:xfrm>
            <a:off x="1559858" y="2490675"/>
            <a:ext cx="9144927" cy="779929"/>
          </a:xfrm>
          <a:prstGeom prst="rect">
            <a:avLst/>
          </a:prstGeom>
        </p:spPr>
        <p:txBody>
          <a:bodyPr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600" dirty="0">
                <a:latin typeface="Arial" panose="020B0604020202020204" pitchFamily="34" charset="0"/>
                <a:cs typeface="Arial" panose="020B0604020202020204" pitchFamily="34" charset="0"/>
              </a:rPr>
              <a:t>Gearing up for yearend…</a:t>
            </a:r>
          </a:p>
          <a:p>
            <a:pPr algn="l"/>
            <a:endParaRPr lang="en-US" sz="3600" dirty="0">
              <a:latin typeface="Arial" panose="020B0604020202020204" pitchFamily="34" charset="0"/>
              <a:cs typeface="Arial" panose="020B0604020202020204" pitchFamily="34" charset="0"/>
            </a:endParaRPr>
          </a:p>
          <a:p>
            <a:pPr marL="571500" indent="-571500" algn="l">
              <a:buFont typeface="Arial" panose="020B0604020202020204" pitchFamily="34" charset="0"/>
              <a:buChar char="•"/>
            </a:pPr>
            <a:r>
              <a:rPr lang="en-US" sz="3600" dirty="0">
                <a:latin typeface="Arial" panose="020B0604020202020204" pitchFamily="34" charset="0"/>
                <a:cs typeface="Arial" panose="020B0604020202020204" pitchFamily="34" charset="0"/>
              </a:rPr>
              <a:t>Memorial | December 21</a:t>
            </a:r>
            <a:r>
              <a:rPr lang="en-US" sz="3600" baseline="30000" dirty="0">
                <a:latin typeface="Arial" panose="020B0604020202020204" pitchFamily="34" charset="0"/>
                <a:cs typeface="Arial" panose="020B0604020202020204" pitchFamily="34" charset="0"/>
              </a:rPr>
              <a:t>st</a:t>
            </a:r>
            <a:r>
              <a:rPr lang="en-US" sz="3600" dirty="0">
                <a:latin typeface="Arial" panose="020B0604020202020204" pitchFamily="34" charset="0"/>
                <a:cs typeface="Arial" panose="020B0604020202020204" pitchFamily="34" charset="0"/>
              </a:rPr>
              <a:t> </a:t>
            </a:r>
          </a:p>
          <a:p>
            <a:pPr marL="571500" indent="-571500" algn="l">
              <a:buFont typeface="Arial" panose="020B0604020202020204" pitchFamily="34" charset="0"/>
              <a:buChar char="•"/>
            </a:pPr>
            <a:endParaRPr lang="en-US" sz="3600" dirty="0">
              <a:latin typeface="Arial" panose="020B0604020202020204" pitchFamily="34" charset="0"/>
              <a:cs typeface="Arial" panose="020B0604020202020204" pitchFamily="34" charset="0"/>
            </a:endParaRPr>
          </a:p>
          <a:p>
            <a:pPr marL="571500" indent="-571500" algn="l">
              <a:buFont typeface="Arial" panose="020B0604020202020204" pitchFamily="34" charset="0"/>
              <a:buChar char="•"/>
            </a:pPr>
            <a:r>
              <a:rPr lang="en-US" sz="3600" dirty="0">
                <a:latin typeface="Arial" panose="020B0604020202020204" pitchFamily="34" charset="0"/>
                <a:cs typeface="Arial" panose="020B0604020202020204" pitchFamily="34" charset="0"/>
              </a:rPr>
              <a:t>Point-In-Time | January 2024</a:t>
            </a:r>
          </a:p>
          <a:p>
            <a:pPr algn="l"/>
            <a:r>
              <a:rPr lang="en-US" sz="36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995510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lifting weights in a gym&#10;&#10;Description automatically generated">
            <a:extLst>
              <a:ext uri="{FF2B5EF4-FFF2-40B4-BE49-F238E27FC236}">
                <a16:creationId xmlns:a16="http://schemas.microsoft.com/office/drawing/2014/main" id="{5949C03E-7C59-2281-C975-BDB1C902C3B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86015" y="3025588"/>
            <a:ext cx="2721493" cy="3791577"/>
          </a:xfrm>
          <a:prstGeom prst="rect">
            <a:avLst/>
          </a:prstGeom>
        </p:spPr>
      </p:pic>
      <p:cxnSp>
        <p:nvCxnSpPr>
          <p:cNvPr id="10" name="Straight Connector 9"/>
          <p:cNvCxnSpPr/>
          <p:nvPr/>
        </p:nvCxnSpPr>
        <p:spPr>
          <a:xfrm flipV="1">
            <a:off x="159657" y="1943722"/>
            <a:ext cx="11771086" cy="1"/>
          </a:xfrm>
          <a:prstGeom prst="line">
            <a:avLst/>
          </a:prstGeom>
          <a:ln w="57150"/>
        </p:spPr>
        <p:style>
          <a:lnRef idx="1">
            <a:schemeClr val="dk1"/>
          </a:lnRef>
          <a:fillRef idx="0">
            <a:schemeClr val="dk1"/>
          </a:fillRef>
          <a:effectRef idx="0">
            <a:schemeClr val="dk1"/>
          </a:effectRef>
          <a:fontRef idx="minor">
            <a:schemeClr val="tx1"/>
          </a:fontRef>
        </p:style>
      </p:cxnSp>
      <p:sp>
        <p:nvSpPr>
          <p:cNvPr id="11" name="Title 1"/>
          <p:cNvSpPr txBox="1">
            <a:spLocks/>
          </p:cNvSpPr>
          <p:nvPr/>
        </p:nvSpPr>
        <p:spPr>
          <a:xfrm>
            <a:off x="1559858" y="2490675"/>
            <a:ext cx="9144927" cy="779929"/>
          </a:xfrm>
          <a:prstGeom prst="rect">
            <a:avLst/>
          </a:prstGeom>
        </p:spPr>
        <p:txBody>
          <a:bodyPr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600" dirty="0">
                <a:latin typeface="Arial" panose="020B0604020202020204" pitchFamily="34" charset="0"/>
                <a:cs typeface="Arial" panose="020B0604020202020204" pitchFamily="34" charset="0"/>
              </a:rPr>
              <a:t>Outreach – Weekly Schedule  </a:t>
            </a:r>
          </a:p>
        </p:txBody>
      </p:sp>
      <p:cxnSp>
        <p:nvCxnSpPr>
          <p:cNvPr id="13" name="Straight Connector 12"/>
          <p:cNvCxnSpPr/>
          <p:nvPr/>
        </p:nvCxnSpPr>
        <p:spPr>
          <a:xfrm>
            <a:off x="1559859" y="3025588"/>
            <a:ext cx="841248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 name="Content Placeholder 2">
            <a:extLst>
              <a:ext uri="{FF2B5EF4-FFF2-40B4-BE49-F238E27FC236}">
                <a16:creationId xmlns:a16="http://schemas.microsoft.com/office/drawing/2014/main" id="{C62E2DD4-D5C0-E69E-F077-8DF6B33C3BF1}"/>
              </a:ext>
            </a:extLst>
          </p:cNvPr>
          <p:cNvSpPr txBox="1">
            <a:spLocks/>
          </p:cNvSpPr>
          <p:nvPr/>
        </p:nvSpPr>
        <p:spPr>
          <a:xfrm>
            <a:off x="1559859" y="3168020"/>
            <a:ext cx="10484095" cy="4892040"/>
          </a:xfrm>
          <a:prstGeom prst="rect">
            <a:avLst/>
          </a:prstGeom>
        </p:spPr>
        <p:txBody>
          <a:bodyPr vert="horz" lIns="91440" tIns="45720" rIns="91440" bIns="45720" rtlCol="0">
            <a:normAutofit/>
          </a:bodyPr>
          <a:lstStyle>
            <a:defPPr>
              <a:defRPr lang="en-US"/>
            </a:defPPr>
            <a:lvl1pPr marL="914400" indent="-742950">
              <a:lnSpc>
                <a:spcPct val="90000"/>
              </a:lnSpc>
              <a:spcBef>
                <a:spcPts val="1000"/>
              </a:spcBef>
              <a:buFont typeface="+mj-lt"/>
              <a:buAutoNum type="arabicPeriod"/>
              <a:defRPr sz="2400">
                <a:latin typeface="Arial" panose="020B0604020202020204" pitchFamily="34" charset="0"/>
                <a:cs typeface="Arial" panose="020B0604020202020204" pitchFamily="34" charset="0"/>
              </a:defRPr>
            </a:lvl1pPr>
            <a:lvl2pPr indent="0" algn="ctr">
              <a:lnSpc>
                <a:spcPct val="90000"/>
              </a:lnSpc>
              <a:spcBef>
                <a:spcPts val="500"/>
              </a:spcBef>
              <a:buFont typeface="Arial" panose="020B0604020202020204" pitchFamily="34" charset="0"/>
              <a:buNone/>
              <a:defRPr sz="2000"/>
            </a:lvl2pPr>
            <a:lvl3pPr indent="0" algn="ctr">
              <a:lnSpc>
                <a:spcPct val="90000"/>
              </a:lnSpc>
              <a:spcBef>
                <a:spcPts val="500"/>
              </a:spcBef>
              <a:buFont typeface="Arial" panose="020B0604020202020204" pitchFamily="34" charset="0"/>
              <a:buNone/>
            </a:lvl3pPr>
            <a:lvl4pPr indent="0" algn="ctr">
              <a:lnSpc>
                <a:spcPct val="90000"/>
              </a:lnSpc>
              <a:spcBef>
                <a:spcPts val="500"/>
              </a:spcBef>
              <a:buFont typeface="Arial" panose="020B0604020202020204" pitchFamily="34" charset="0"/>
              <a:buNone/>
              <a:defRPr sz="1600"/>
            </a:lvl4pPr>
            <a:lvl5pPr indent="0" algn="ctr">
              <a:lnSpc>
                <a:spcPct val="90000"/>
              </a:lnSpc>
              <a:spcBef>
                <a:spcPts val="500"/>
              </a:spcBef>
              <a:buFont typeface="Arial" panose="020B0604020202020204" pitchFamily="34" charset="0"/>
              <a:buNone/>
              <a:defRPr sz="1600"/>
            </a:lvl5pPr>
            <a:lvl6pPr indent="0" algn="ctr">
              <a:lnSpc>
                <a:spcPct val="90000"/>
              </a:lnSpc>
              <a:spcBef>
                <a:spcPts val="500"/>
              </a:spcBef>
              <a:buFont typeface="Arial" panose="020B0604020202020204" pitchFamily="34" charset="0"/>
              <a:buNone/>
              <a:defRPr sz="1600"/>
            </a:lvl6pPr>
            <a:lvl7pPr indent="0" algn="ctr">
              <a:lnSpc>
                <a:spcPct val="90000"/>
              </a:lnSpc>
              <a:spcBef>
                <a:spcPts val="500"/>
              </a:spcBef>
              <a:buFont typeface="Arial" panose="020B0604020202020204" pitchFamily="34" charset="0"/>
              <a:buNone/>
              <a:defRPr sz="1600"/>
            </a:lvl7pPr>
            <a:lvl8pPr indent="0" algn="ctr">
              <a:lnSpc>
                <a:spcPct val="90000"/>
              </a:lnSpc>
              <a:spcBef>
                <a:spcPts val="500"/>
              </a:spcBef>
              <a:buFont typeface="Arial" panose="020B0604020202020204" pitchFamily="34" charset="0"/>
              <a:buNone/>
              <a:defRPr sz="1600"/>
            </a:lvl8pPr>
            <a:lvl9pPr indent="0" algn="ctr">
              <a:lnSpc>
                <a:spcPct val="90000"/>
              </a:lnSpc>
              <a:spcBef>
                <a:spcPts val="500"/>
              </a:spcBef>
              <a:buFont typeface="Arial" panose="020B0604020202020204" pitchFamily="34" charset="0"/>
              <a:buNone/>
              <a:defRPr sz="1600"/>
            </a:lvl9pPr>
          </a:lstStyle>
          <a:p>
            <a:pPr marL="171450" indent="0">
              <a:buNone/>
            </a:pPr>
            <a:r>
              <a:rPr lang="en-US" sz="1800" dirty="0"/>
              <a:t>Duval</a:t>
            </a:r>
          </a:p>
          <a:p>
            <a:pPr marL="514350" indent="-342900">
              <a:buFont typeface="Arial" panose="020B0604020202020204" pitchFamily="34" charset="0"/>
              <a:buChar char="•"/>
            </a:pPr>
            <a:r>
              <a:rPr lang="en-US" sz="2000" dirty="0"/>
              <a:t>Monday, Wednesday and Friday – Urban Rest Stop</a:t>
            </a:r>
          </a:p>
          <a:p>
            <a:pPr marL="514350" indent="-342900">
              <a:buFont typeface="Arial" panose="020B0604020202020204" pitchFamily="34" charset="0"/>
              <a:buChar char="•"/>
            </a:pPr>
            <a:r>
              <a:rPr lang="en-US" sz="2000" dirty="0"/>
              <a:t>Tuesday – Salvation Army</a:t>
            </a:r>
          </a:p>
          <a:p>
            <a:pPr marL="514350" indent="-342900">
              <a:buFont typeface="Arial" panose="020B0604020202020204" pitchFamily="34" charset="0"/>
              <a:buChar char="•"/>
            </a:pPr>
            <a:r>
              <a:rPr lang="en-US" sz="2000" dirty="0"/>
              <a:t>Thursday – Downtown Clinic</a:t>
            </a:r>
          </a:p>
          <a:p>
            <a:pPr marL="171450" indent="0">
              <a:buNone/>
            </a:pPr>
            <a:r>
              <a:rPr lang="en-US" sz="2000" dirty="0"/>
              <a:t>Nassau </a:t>
            </a:r>
          </a:p>
          <a:p>
            <a:pPr marL="514350" indent="-342900">
              <a:buFont typeface="Arial" panose="020B0604020202020204" pitchFamily="34" charset="0"/>
              <a:buChar char="•"/>
            </a:pPr>
            <a:r>
              <a:rPr lang="en-US" sz="2000" dirty="0"/>
              <a:t>Tuesday and Friday – Day Drop In Center</a:t>
            </a:r>
          </a:p>
          <a:p>
            <a:pPr marL="171450" indent="0">
              <a:buNone/>
            </a:pPr>
            <a:r>
              <a:rPr lang="en-US" sz="2000" dirty="0"/>
              <a:t>Clay</a:t>
            </a:r>
          </a:p>
          <a:p>
            <a:pPr marL="514350" indent="-342900">
              <a:buFont typeface="Arial" panose="020B0604020202020204" pitchFamily="34" charset="0"/>
              <a:buChar char="•"/>
            </a:pPr>
            <a:r>
              <a:rPr lang="en-US" sz="2000" dirty="0"/>
              <a:t>Working with Clay County Community Services </a:t>
            </a:r>
          </a:p>
          <a:p>
            <a:pPr marL="171450" indent="0">
              <a:buNone/>
            </a:pPr>
            <a:endParaRPr lang="en-US" sz="1800" dirty="0"/>
          </a:p>
          <a:p>
            <a:pPr marL="171450" indent="0">
              <a:buNone/>
            </a:pPr>
            <a:endParaRPr lang="en-US" sz="2400" dirty="0"/>
          </a:p>
        </p:txBody>
      </p:sp>
      <p:sp>
        <p:nvSpPr>
          <p:cNvPr id="4" name="Title 1">
            <a:extLst>
              <a:ext uri="{FF2B5EF4-FFF2-40B4-BE49-F238E27FC236}">
                <a16:creationId xmlns:a16="http://schemas.microsoft.com/office/drawing/2014/main" id="{B5BFC2D4-2335-5713-2870-3F3187953FB5}"/>
              </a:ext>
            </a:extLst>
          </p:cNvPr>
          <p:cNvSpPr txBox="1">
            <a:spLocks/>
          </p:cNvSpPr>
          <p:nvPr/>
        </p:nvSpPr>
        <p:spPr>
          <a:xfrm>
            <a:off x="4849965" y="1216981"/>
            <a:ext cx="8695953" cy="828339"/>
          </a:xfrm>
          <a:prstGeom prst="rect">
            <a:avLst/>
          </a:prstGeom>
        </p:spPr>
        <p:txBody>
          <a:bodyPr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defTabSz="449505">
              <a:lnSpc>
                <a:spcPct val="100000"/>
              </a:lnSpc>
              <a:spcBef>
                <a:spcPts val="0"/>
              </a:spcBef>
              <a:buClr>
                <a:srgbClr val="FFFFFF"/>
              </a:buClr>
              <a:buSzPct val="100000"/>
            </a:pPr>
            <a:r>
              <a:rPr lang="en-US" sz="3200" kern="0" dirty="0">
                <a:solidFill>
                  <a:prstClr val="black"/>
                </a:solidFill>
                <a:latin typeface="Arial" panose="020B0604020202020204" pitchFamily="34" charset="0"/>
                <a:cs typeface="Arial" panose="020B0604020202020204" pitchFamily="34" charset="0"/>
                <a:sym typeface="Arial"/>
              </a:rPr>
              <a:t>Outreach Updates</a:t>
            </a:r>
          </a:p>
        </p:txBody>
      </p:sp>
    </p:spTree>
    <p:extLst>
      <p:ext uri="{BB962C8B-B14F-4D97-AF65-F5344CB8AC3E}">
        <p14:creationId xmlns:p14="http://schemas.microsoft.com/office/powerpoint/2010/main" val="20825540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lifting weights in a room&#10;&#10;Description automatically generated">
            <a:extLst>
              <a:ext uri="{FF2B5EF4-FFF2-40B4-BE49-F238E27FC236}">
                <a16:creationId xmlns:a16="http://schemas.microsoft.com/office/drawing/2014/main" id="{7D240706-53CB-6E6E-9294-1FC70E6B01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80300" y="3038288"/>
            <a:ext cx="3528544" cy="3689980"/>
          </a:xfrm>
          <a:prstGeom prst="rect">
            <a:avLst/>
          </a:prstGeom>
        </p:spPr>
      </p:pic>
      <p:cxnSp>
        <p:nvCxnSpPr>
          <p:cNvPr id="10" name="Straight Connector 9"/>
          <p:cNvCxnSpPr/>
          <p:nvPr/>
        </p:nvCxnSpPr>
        <p:spPr>
          <a:xfrm flipV="1">
            <a:off x="159657" y="1943722"/>
            <a:ext cx="11771086" cy="1"/>
          </a:xfrm>
          <a:prstGeom prst="line">
            <a:avLst/>
          </a:prstGeom>
          <a:ln w="57150"/>
        </p:spPr>
        <p:style>
          <a:lnRef idx="1">
            <a:schemeClr val="dk1"/>
          </a:lnRef>
          <a:fillRef idx="0">
            <a:schemeClr val="dk1"/>
          </a:fillRef>
          <a:effectRef idx="0">
            <a:schemeClr val="dk1"/>
          </a:effectRef>
          <a:fontRef idx="minor">
            <a:schemeClr val="tx1"/>
          </a:fontRef>
        </p:style>
      </p:cxnSp>
      <p:sp>
        <p:nvSpPr>
          <p:cNvPr id="11" name="Title 1"/>
          <p:cNvSpPr txBox="1">
            <a:spLocks/>
          </p:cNvSpPr>
          <p:nvPr/>
        </p:nvSpPr>
        <p:spPr>
          <a:xfrm>
            <a:off x="1559858" y="2490675"/>
            <a:ext cx="9144927" cy="779929"/>
          </a:xfrm>
          <a:prstGeom prst="rect">
            <a:avLst/>
          </a:prstGeom>
        </p:spPr>
        <p:txBody>
          <a:bodyPr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600" dirty="0">
                <a:latin typeface="Arial" panose="020B0604020202020204" pitchFamily="34" charset="0"/>
                <a:cs typeface="Arial" panose="020B0604020202020204" pitchFamily="34" charset="0"/>
              </a:rPr>
              <a:t>Outreach – We’ve got this!</a:t>
            </a:r>
          </a:p>
        </p:txBody>
      </p:sp>
      <p:cxnSp>
        <p:nvCxnSpPr>
          <p:cNvPr id="13" name="Straight Connector 12"/>
          <p:cNvCxnSpPr/>
          <p:nvPr/>
        </p:nvCxnSpPr>
        <p:spPr>
          <a:xfrm>
            <a:off x="1559859" y="3025588"/>
            <a:ext cx="841248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 name="Content Placeholder 2">
            <a:extLst>
              <a:ext uri="{FF2B5EF4-FFF2-40B4-BE49-F238E27FC236}">
                <a16:creationId xmlns:a16="http://schemas.microsoft.com/office/drawing/2014/main" id="{C62E2DD4-D5C0-E69E-F077-8DF6B33C3BF1}"/>
              </a:ext>
            </a:extLst>
          </p:cNvPr>
          <p:cNvSpPr txBox="1">
            <a:spLocks/>
          </p:cNvSpPr>
          <p:nvPr/>
        </p:nvSpPr>
        <p:spPr>
          <a:xfrm>
            <a:off x="1559859" y="3168020"/>
            <a:ext cx="5920441" cy="4892040"/>
          </a:xfrm>
          <a:prstGeom prst="rect">
            <a:avLst/>
          </a:prstGeom>
        </p:spPr>
        <p:txBody>
          <a:bodyPr vert="horz" lIns="91440" tIns="45720" rIns="91440" bIns="45720" rtlCol="0">
            <a:normAutofit/>
          </a:bodyPr>
          <a:lstStyle>
            <a:defPPr>
              <a:defRPr lang="en-US"/>
            </a:defPPr>
            <a:lvl1pPr marL="914400" indent="-742950">
              <a:lnSpc>
                <a:spcPct val="90000"/>
              </a:lnSpc>
              <a:spcBef>
                <a:spcPts val="1000"/>
              </a:spcBef>
              <a:buFont typeface="+mj-lt"/>
              <a:buAutoNum type="arabicPeriod"/>
              <a:defRPr sz="2400">
                <a:latin typeface="Arial" panose="020B0604020202020204" pitchFamily="34" charset="0"/>
                <a:cs typeface="Arial" panose="020B0604020202020204" pitchFamily="34" charset="0"/>
              </a:defRPr>
            </a:lvl1pPr>
            <a:lvl2pPr indent="0" algn="ctr">
              <a:lnSpc>
                <a:spcPct val="90000"/>
              </a:lnSpc>
              <a:spcBef>
                <a:spcPts val="500"/>
              </a:spcBef>
              <a:buFont typeface="Arial" panose="020B0604020202020204" pitchFamily="34" charset="0"/>
              <a:buNone/>
              <a:defRPr sz="2000"/>
            </a:lvl2pPr>
            <a:lvl3pPr indent="0" algn="ctr">
              <a:lnSpc>
                <a:spcPct val="90000"/>
              </a:lnSpc>
              <a:spcBef>
                <a:spcPts val="500"/>
              </a:spcBef>
              <a:buFont typeface="Arial" panose="020B0604020202020204" pitchFamily="34" charset="0"/>
              <a:buNone/>
            </a:lvl3pPr>
            <a:lvl4pPr indent="0" algn="ctr">
              <a:lnSpc>
                <a:spcPct val="90000"/>
              </a:lnSpc>
              <a:spcBef>
                <a:spcPts val="500"/>
              </a:spcBef>
              <a:buFont typeface="Arial" panose="020B0604020202020204" pitchFamily="34" charset="0"/>
              <a:buNone/>
              <a:defRPr sz="1600"/>
            </a:lvl4pPr>
            <a:lvl5pPr indent="0" algn="ctr">
              <a:lnSpc>
                <a:spcPct val="90000"/>
              </a:lnSpc>
              <a:spcBef>
                <a:spcPts val="500"/>
              </a:spcBef>
              <a:buFont typeface="Arial" panose="020B0604020202020204" pitchFamily="34" charset="0"/>
              <a:buNone/>
              <a:defRPr sz="1600"/>
            </a:lvl5pPr>
            <a:lvl6pPr indent="0" algn="ctr">
              <a:lnSpc>
                <a:spcPct val="90000"/>
              </a:lnSpc>
              <a:spcBef>
                <a:spcPts val="500"/>
              </a:spcBef>
              <a:buFont typeface="Arial" panose="020B0604020202020204" pitchFamily="34" charset="0"/>
              <a:buNone/>
              <a:defRPr sz="1600"/>
            </a:lvl6pPr>
            <a:lvl7pPr indent="0" algn="ctr">
              <a:lnSpc>
                <a:spcPct val="90000"/>
              </a:lnSpc>
              <a:spcBef>
                <a:spcPts val="500"/>
              </a:spcBef>
              <a:buFont typeface="Arial" panose="020B0604020202020204" pitchFamily="34" charset="0"/>
              <a:buNone/>
              <a:defRPr sz="1600"/>
            </a:lvl7pPr>
            <a:lvl8pPr indent="0" algn="ctr">
              <a:lnSpc>
                <a:spcPct val="90000"/>
              </a:lnSpc>
              <a:spcBef>
                <a:spcPts val="500"/>
              </a:spcBef>
              <a:buFont typeface="Arial" panose="020B0604020202020204" pitchFamily="34" charset="0"/>
              <a:buNone/>
              <a:defRPr sz="1600"/>
            </a:lvl8pPr>
            <a:lvl9pPr indent="0" algn="ctr">
              <a:lnSpc>
                <a:spcPct val="90000"/>
              </a:lnSpc>
              <a:spcBef>
                <a:spcPts val="500"/>
              </a:spcBef>
              <a:buFont typeface="Arial" panose="020B0604020202020204" pitchFamily="34" charset="0"/>
              <a:buNone/>
              <a:defRPr sz="1600"/>
            </a:lvl9pPr>
          </a:lstStyle>
          <a:p>
            <a:pPr marL="457200" indent="-285750">
              <a:buFont typeface="Arial" panose="020B0604020202020204" pitchFamily="34" charset="0"/>
              <a:buChar char="•"/>
            </a:pPr>
            <a:r>
              <a:rPr lang="en-US" sz="2000" dirty="0"/>
              <a:t>Looking for outreach opportunities and organizations</a:t>
            </a:r>
          </a:p>
          <a:p>
            <a:pPr marL="457200" indent="-285750">
              <a:buFont typeface="Arial" panose="020B0604020202020204" pitchFamily="34" charset="0"/>
              <a:buChar char="•"/>
            </a:pPr>
            <a:endParaRPr lang="en-US" sz="2000" dirty="0"/>
          </a:p>
          <a:p>
            <a:pPr marL="457200" indent="-285750">
              <a:buFont typeface="Arial" panose="020B0604020202020204" pitchFamily="34" charset="0"/>
              <a:buChar char="•"/>
            </a:pPr>
            <a:r>
              <a:rPr lang="en-US" sz="2000" dirty="0"/>
              <a:t>Join us on at 9 am Monday morning for our weekly </a:t>
            </a:r>
            <a:r>
              <a:rPr lang="en-US" sz="2000" b="1" dirty="0">
                <a:solidFill>
                  <a:srgbClr val="FF0000"/>
                </a:solidFill>
              </a:rPr>
              <a:t>By Names List </a:t>
            </a:r>
            <a:r>
              <a:rPr lang="en-US" sz="2000" dirty="0"/>
              <a:t>chat</a:t>
            </a:r>
          </a:p>
          <a:p>
            <a:pPr marL="457200" indent="-285750">
              <a:buFont typeface="Arial" panose="020B0604020202020204" pitchFamily="34" charset="0"/>
              <a:buChar char="•"/>
            </a:pPr>
            <a:endParaRPr lang="en-US" sz="1800" b="1" dirty="0">
              <a:solidFill>
                <a:srgbClr val="FF0000"/>
              </a:solidFill>
            </a:endParaRPr>
          </a:p>
          <a:p>
            <a:pPr marL="171450" indent="0">
              <a:buNone/>
            </a:pPr>
            <a:endParaRPr lang="en-US" sz="2400" dirty="0"/>
          </a:p>
        </p:txBody>
      </p:sp>
      <p:sp>
        <p:nvSpPr>
          <p:cNvPr id="4" name="Title 1">
            <a:extLst>
              <a:ext uri="{FF2B5EF4-FFF2-40B4-BE49-F238E27FC236}">
                <a16:creationId xmlns:a16="http://schemas.microsoft.com/office/drawing/2014/main" id="{B5BFC2D4-2335-5713-2870-3F3187953FB5}"/>
              </a:ext>
            </a:extLst>
          </p:cNvPr>
          <p:cNvSpPr txBox="1">
            <a:spLocks/>
          </p:cNvSpPr>
          <p:nvPr/>
        </p:nvSpPr>
        <p:spPr>
          <a:xfrm>
            <a:off x="4849965" y="1216981"/>
            <a:ext cx="8695953" cy="828339"/>
          </a:xfrm>
          <a:prstGeom prst="rect">
            <a:avLst/>
          </a:prstGeom>
        </p:spPr>
        <p:txBody>
          <a:bodyPr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defTabSz="449505">
              <a:lnSpc>
                <a:spcPct val="100000"/>
              </a:lnSpc>
              <a:spcBef>
                <a:spcPts val="0"/>
              </a:spcBef>
              <a:buClr>
                <a:srgbClr val="FFFFFF"/>
              </a:buClr>
              <a:buSzPct val="100000"/>
            </a:pPr>
            <a:r>
              <a:rPr lang="en-US" sz="3200" kern="0" dirty="0">
                <a:solidFill>
                  <a:prstClr val="black"/>
                </a:solidFill>
                <a:latin typeface="Arial" panose="020B0604020202020204" pitchFamily="34" charset="0"/>
                <a:cs typeface="Arial" panose="020B0604020202020204" pitchFamily="34" charset="0"/>
                <a:sym typeface="Arial"/>
              </a:rPr>
              <a:t>Outreach Updates</a:t>
            </a:r>
          </a:p>
        </p:txBody>
      </p:sp>
    </p:spTree>
    <p:extLst>
      <p:ext uri="{BB962C8B-B14F-4D97-AF65-F5344CB8AC3E}">
        <p14:creationId xmlns:p14="http://schemas.microsoft.com/office/powerpoint/2010/main" val="16485259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flipV="1">
            <a:off x="159657" y="1943722"/>
            <a:ext cx="11771086" cy="1"/>
          </a:xfrm>
          <a:prstGeom prst="line">
            <a:avLst/>
          </a:prstGeom>
          <a:ln w="57150"/>
        </p:spPr>
        <p:style>
          <a:lnRef idx="1">
            <a:schemeClr val="dk1"/>
          </a:lnRef>
          <a:fillRef idx="0">
            <a:schemeClr val="dk1"/>
          </a:fillRef>
          <a:effectRef idx="0">
            <a:schemeClr val="dk1"/>
          </a:effectRef>
          <a:fontRef idx="minor">
            <a:schemeClr val="tx1"/>
          </a:fontRef>
        </p:style>
      </p:cxnSp>
      <p:sp>
        <p:nvSpPr>
          <p:cNvPr id="11" name="Title 1"/>
          <p:cNvSpPr txBox="1">
            <a:spLocks/>
          </p:cNvSpPr>
          <p:nvPr/>
        </p:nvSpPr>
        <p:spPr>
          <a:xfrm>
            <a:off x="1559858" y="2490675"/>
            <a:ext cx="9144927" cy="779929"/>
          </a:xfrm>
          <a:prstGeom prst="rect">
            <a:avLst/>
          </a:prstGeom>
        </p:spPr>
        <p:txBody>
          <a:bodyPr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600" dirty="0">
                <a:latin typeface="Arial" panose="020B0604020202020204" pitchFamily="34" charset="0"/>
                <a:cs typeface="Arial" panose="020B0604020202020204" pitchFamily="34" charset="0"/>
              </a:rPr>
              <a:t>Outreach &amp; CES</a:t>
            </a:r>
          </a:p>
        </p:txBody>
      </p:sp>
      <p:cxnSp>
        <p:nvCxnSpPr>
          <p:cNvPr id="13" name="Straight Connector 12"/>
          <p:cNvCxnSpPr/>
          <p:nvPr/>
        </p:nvCxnSpPr>
        <p:spPr>
          <a:xfrm>
            <a:off x="1559859" y="3025588"/>
            <a:ext cx="841248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 name="Content Placeholder 2">
            <a:extLst>
              <a:ext uri="{FF2B5EF4-FFF2-40B4-BE49-F238E27FC236}">
                <a16:creationId xmlns:a16="http://schemas.microsoft.com/office/drawing/2014/main" id="{C62E2DD4-D5C0-E69E-F077-8DF6B33C3BF1}"/>
              </a:ext>
            </a:extLst>
          </p:cNvPr>
          <p:cNvSpPr txBox="1">
            <a:spLocks/>
          </p:cNvSpPr>
          <p:nvPr/>
        </p:nvSpPr>
        <p:spPr>
          <a:xfrm>
            <a:off x="1559859" y="3168020"/>
            <a:ext cx="10484095" cy="4892040"/>
          </a:xfrm>
          <a:prstGeom prst="rect">
            <a:avLst/>
          </a:prstGeom>
        </p:spPr>
        <p:txBody>
          <a:bodyPr vert="horz" lIns="91440" tIns="45720" rIns="91440" bIns="45720" rtlCol="0">
            <a:normAutofit/>
          </a:bodyPr>
          <a:lstStyle>
            <a:defPPr>
              <a:defRPr lang="en-US"/>
            </a:defPPr>
            <a:lvl1pPr marL="914400" indent="-742950">
              <a:lnSpc>
                <a:spcPct val="90000"/>
              </a:lnSpc>
              <a:spcBef>
                <a:spcPts val="1000"/>
              </a:spcBef>
              <a:buFont typeface="+mj-lt"/>
              <a:buAutoNum type="arabicPeriod"/>
              <a:defRPr sz="2400">
                <a:latin typeface="Arial" panose="020B0604020202020204" pitchFamily="34" charset="0"/>
                <a:cs typeface="Arial" panose="020B0604020202020204" pitchFamily="34" charset="0"/>
              </a:defRPr>
            </a:lvl1pPr>
            <a:lvl2pPr indent="0" algn="ctr">
              <a:lnSpc>
                <a:spcPct val="90000"/>
              </a:lnSpc>
              <a:spcBef>
                <a:spcPts val="500"/>
              </a:spcBef>
              <a:buFont typeface="Arial" panose="020B0604020202020204" pitchFamily="34" charset="0"/>
              <a:buNone/>
              <a:defRPr sz="2000"/>
            </a:lvl2pPr>
            <a:lvl3pPr indent="0" algn="ctr">
              <a:lnSpc>
                <a:spcPct val="90000"/>
              </a:lnSpc>
              <a:spcBef>
                <a:spcPts val="500"/>
              </a:spcBef>
              <a:buFont typeface="Arial" panose="020B0604020202020204" pitchFamily="34" charset="0"/>
              <a:buNone/>
            </a:lvl3pPr>
            <a:lvl4pPr indent="0" algn="ctr">
              <a:lnSpc>
                <a:spcPct val="90000"/>
              </a:lnSpc>
              <a:spcBef>
                <a:spcPts val="500"/>
              </a:spcBef>
              <a:buFont typeface="Arial" panose="020B0604020202020204" pitchFamily="34" charset="0"/>
              <a:buNone/>
              <a:defRPr sz="1600"/>
            </a:lvl4pPr>
            <a:lvl5pPr indent="0" algn="ctr">
              <a:lnSpc>
                <a:spcPct val="90000"/>
              </a:lnSpc>
              <a:spcBef>
                <a:spcPts val="500"/>
              </a:spcBef>
              <a:buFont typeface="Arial" panose="020B0604020202020204" pitchFamily="34" charset="0"/>
              <a:buNone/>
              <a:defRPr sz="1600"/>
            </a:lvl5pPr>
            <a:lvl6pPr indent="0" algn="ctr">
              <a:lnSpc>
                <a:spcPct val="90000"/>
              </a:lnSpc>
              <a:spcBef>
                <a:spcPts val="500"/>
              </a:spcBef>
              <a:buFont typeface="Arial" panose="020B0604020202020204" pitchFamily="34" charset="0"/>
              <a:buNone/>
              <a:defRPr sz="1600"/>
            </a:lvl6pPr>
            <a:lvl7pPr indent="0" algn="ctr">
              <a:lnSpc>
                <a:spcPct val="90000"/>
              </a:lnSpc>
              <a:spcBef>
                <a:spcPts val="500"/>
              </a:spcBef>
              <a:buFont typeface="Arial" panose="020B0604020202020204" pitchFamily="34" charset="0"/>
              <a:buNone/>
              <a:defRPr sz="1600"/>
            </a:lvl7pPr>
            <a:lvl8pPr indent="0" algn="ctr">
              <a:lnSpc>
                <a:spcPct val="90000"/>
              </a:lnSpc>
              <a:spcBef>
                <a:spcPts val="500"/>
              </a:spcBef>
              <a:buFont typeface="Arial" panose="020B0604020202020204" pitchFamily="34" charset="0"/>
              <a:buNone/>
              <a:defRPr sz="1600"/>
            </a:lvl8pPr>
            <a:lvl9pPr indent="0" algn="ctr">
              <a:lnSpc>
                <a:spcPct val="90000"/>
              </a:lnSpc>
              <a:spcBef>
                <a:spcPts val="500"/>
              </a:spcBef>
              <a:buFont typeface="Arial" panose="020B0604020202020204" pitchFamily="34" charset="0"/>
              <a:buNone/>
              <a:defRPr sz="1600"/>
            </a:lvl9pPr>
          </a:lstStyle>
          <a:p>
            <a:pPr marL="171450" indent="0">
              <a:buNone/>
            </a:pPr>
            <a:r>
              <a:rPr lang="en-US" sz="2400" dirty="0"/>
              <a:t>Contact Info: </a:t>
            </a:r>
          </a:p>
          <a:p>
            <a:pPr>
              <a:buFont typeface="Arial" panose="020B0604020202020204" pitchFamily="34" charset="0"/>
              <a:buChar char="•"/>
            </a:pPr>
            <a:r>
              <a:rPr lang="en-US" sz="2400" dirty="0"/>
              <a:t>Outreach: </a:t>
            </a:r>
            <a:r>
              <a:rPr lang="en-US" sz="2400" dirty="0">
                <a:hlinkClick r:id="rId3"/>
              </a:rPr>
              <a:t>outreach@changinghomelessness.org</a:t>
            </a:r>
            <a:endParaRPr lang="en-US" sz="2400" dirty="0"/>
          </a:p>
          <a:p>
            <a:pPr>
              <a:buFont typeface="Arial" panose="020B0604020202020204" pitchFamily="34" charset="0"/>
              <a:buChar char="•"/>
            </a:pPr>
            <a:r>
              <a:rPr lang="en-US" sz="2400" dirty="0"/>
              <a:t>Coordinated Entry : </a:t>
            </a:r>
            <a:r>
              <a:rPr lang="en-US" sz="2400" dirty="0">
                <a:hlinkClick r:id="rId4"/>
              </a:rPr>
              <a:t>ces@changinghomelessness.org</a:t>
            </a:r>
            <a:endParaRPr lang="en-US" sz="2400" dirty="0"/>
          </a:p>
          <a:p>
            <a:pPr>
              <a:buFont typeface="Arial" panose="020B0604020202020204" pitchFamily="34" charset="0"/>
              <a:buChar char="•"/>
            </a:pPr>
            <a:r>
              <a:rPr lang="en-US" sz="2400" dirty="0"/>
              <a:t>By phone : 904-354-1100</a:t>
            </a:r>
          </a:p>
        </p:txBody>
      </p:sp>
      <p:sp>
        <p:nvSpPr>
          <p:cNvPr id="4" name="Title 1">
            <a:extLst>
              <a:ext uri="{FF2B5EF4-FFF2-40B4-BE49-F238E27FC236}">
                <a16:creationId xmlns:a16="http://schemas.microsoft.com/office/drawing/2014/main" id="{B5BFC2D4-2335-5713-2870-3F3187953FB5}"/>
              </a:ext>
            </a:extLst>
          </p:cNvPr>
          <p:cNvSpPr txBox="1">
            <a:spLocks/>
          </p:cNvSpPr>
          <p:nvPr/>
        </p:nvSpPr>
        <p:spPr>
          <a:xfrm>
            <a:off x="4849965" y="1216981"/>
            <a:ext cx="8695953" cy="828339"/>
          </a:xfrm>
          <a:prstGeom prst="rect">
            <a:avLst/>
          </a:prstGeom>
        </p:spPr>
        <p:txBody>
          <a:bodyPr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defTabSz="449505">
              <a:lnSpc>
                <a:spcPct val="100000"/>
              </a:lnSpc>
              <a:spcBef>
                <a:spcPts val="0"/>
              </a:spcBef>
              <a:buClr>
                <a:srgbClr val="FFFFFF"/>
              </a:buClr>
              <a:buSzPct val="100000"/>
            </a:pPr>
            <a:r>
              <a:rPr lang="en-US" sz="3200" kern="0" dirty="0">
                <a:solidFill>
                  <a:prstClr val="black"/>
                </a:solidFill>
                <a:latin typeface="Arial" panose="020B0604020202020204" pitchFamily="34" charset="0"/>
                <a:cs typeface="Arial" panose="020B0604020202020204" pitchFamily="34" charset="0"/>
                <a:sym typeface="Arial"/>
              </a:rPr>
              <a:t>Outreach Updates</a:t>
            </a:r>
          </a:p>
        </p:txBody>
      </p:sp>
    </p:spTree>
    <p:extLst>
      <p:ext uri="{BB962C8B-B14F-4D97-AF65-F5344CB8AC3E}">
        <p14:creationId xmlns:p14="http://schemas.microsoft.com/office/powerpoint/2010/main" val="22111071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flipV="1">
            <a:off x="159657" y="1943722"/>
            <a:ext cx="11771086" cy="1"/>
          </a:xfrm>
          <a:prstGeom prst="line">
            <a:avLst/>
          </a:prstGeom>
          <a:ln w="57150"/>
        </p:spPr>
        <p:style>
          <a:lnRef idx="1">
            <a:schemeClr val="dk1"/>
          </a:lnRef>
          <a:fillRef idx="0">
            <a:schemeClr val="dk1"/>
          </a:fillRef>
          <a:effectRef idx="0">
            <a:schemeClr val="dk1"/>
          </a:effectRef>
          <a:fontRef idx="minor">
            <a:schemeClr val="tx1"/>
          </a:fontRef>
        </p:style>
      </p:cxnSp>
      <p:sp>
        <p:nvSpPr>
          <p:cNvPr id="11" name="Title 1"/>
          <p:cNvSpPr txBox="1">
            <a:spLocks/>
          </p:cNvSpPr>
          <p:nvPr/>
        </p:nvSpPr>
        <p:spPr>
          <a:xfrm>
            <a:off x="1559858" y="2490675"/>
            <a:ext cx="9144927" cy="779929"/>
          </a:xfrm>
          <a:prstGeom prst="rect">
            <a:avLst/>
          </a:prstGeom>
        </p:spPr>
        <p:txBody>
          <a:bodyPr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600" dirty="0">
                <a:latin typeface="Arial" panose="020B0604020202020204" pitchFamily="34" charset="0"/>
                <a:cs typeface="Arial" panose="020B0604020202020204" pitchFamily="34" charset="0"/>
              </a:rPr>
              <a:t>Did you know? </a:t>
            </a:r>
          </a:p>
        </p:txBody>
      </p:sp>
      <p:cxnSp>
        <p:nvCxnSpPr>
          <p:cNvPr id="13" name="Straight Connector 12"/>
          <p:cNvCxnSpPr/>
          <p:nvPr/>
        </p:nvCxnSpPr>
        <p:spPr>
          <a:xfrm>
            <a:off x="1559859" y="3025588"/>
            <a:ext cx="841248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 name="Content Placeholder 2">
            <a:extLst>
              <a:ext uri="{FF2B5EF4-FFF2-40B4-BE49-F238E27FC236}">
                <a16:creationId xmlns:a16="http://schemas.microsoft.com/office/drawing/2014/main" id="{C62E2DD4-D5C0-E69E-F077-8DF6B33C3BF1}"/>
              </a:ext>
            </a:extLst>
          </p:cNvPr>
          <p:cNvSpPr txBox="1">
            <a:spLocks/>
          </p:cNvSpPr>
          <p:nvPr/>
        </p:nvSpPr>
        <p:spPr>
          <a:xfrm>
            <a:off x="1559859" y="3168020"/>
            <a:ext cx="10484095" cy="4892040"/>
          </a:xfrm>
          <a:prstGeom prst="rect">
            <a:avLst/>
          </a:prstGeom>
        </p:spPr>
        <p:txBody>
          <a:bodyPr vert="horz" lIns="91440" tIns="45720" rIns="91440" bIns="45720" rtlCol="0">
            <a:normAutofit/>
          </a:bodyPr>
          <a:lstStyle>
            <a:defPPr>
              <a:defRPr lang="en-US"/>
            </a:defPPr>
            <a:lvl1pPr marL="914400" indent="-742950">
              <a:lnSpc>
                <a:spcPct val="90000"/>
              </a:lnSpc>
              <a:spcBef>
                <a:spcPts val="1000"/>
              </a:spcBef>
              <a:buFont typeface="+mj-lt"/>
              <a:buAutoNum type="arabicPeriod"/>
              <a:defRPr sz="2400">
                <a:latin typeface="Arial" panose="020B0604020202020204" pitchFamily="34" charset="0"/>
                <a:cs typeface="Arial" panose="020B0604020202020204" pitchFamily="34" charset="0"/>
              </a:defRPr>
            </a:lvl1pPr>
            <a:lvl2pPr indent="0" algn="ctr">
              <a:lnSpc>
                <a:spcPct val="90000"/>
              </a:lnSpc>
              <a:spcBef>
                <a:spcPts val="500"/>
              </a:spcBef>
              <a:buFont typeface="Arial" panose="020B0604020202020204" pitchFamily="34" charset="0"/>
              <a:buNone/>
              <a:defRPr sz="2000"/>
            </a:lvl2pPr>
            <a:lvl3pPr indent="0" algn="ctr">
              <a:lnSpc>
                <a:spcPct val="90000"/>
              </a:lnSpc>
              <a:spcBef>
                <a:spcPts val="500"/>
              </a:spcBef>
              <a:buFont typeface="Arial" panose="020B0604020202020204" pitchFamily="34" charset="0"/>
              <a:buNone/>
            </a:lvl3pPr>
            <a:lvl4pPr indent="0" algn="ctr">
              <a:lnSpc>
                <a:spcPct val="90000"/>
              </a:lnSpc>
              <a:spcBef>
                <a:spcPts val="500"/>
              </a:spcBef>
              <a:buFont typeface="Arial" panose="020B0604020202020204" pitchFamily="34" charset="0"/>
              <a:buNone/>
              <a:defRPr sz="1600"/>
            </a:lvl4pPr>
            <a:lvl5pPr indent="0" algn="ctr">
              <a:lnSpc>
                <a:spcPct val="90000"/>
              </a:lnSpc>
              <a:spcBef>
                <a:spcPts val="500"/>
              </a:spcBef>
              <a:buFont typeface="Arial" panose="020B0604020202020204" pitchFamily="34" charset="0"/>
              <a:buNone/>
              <a:defRPr sz="1600"/>
            </a:lvl5pPr>
            <a:lvl6pPr indent="0" algn="ctr">
              <a:lnSpc>
                <a:spcPct val="90000"/>
              </a:lnSpc>
              <a:spcBef>
                <a:spcPts val="500"/>
              </a:spcBef>
              <a:buFont typeface="Arial" panose="020B0604020202020204" pitchFamily="34" charset="0"/>
              <a:buNone/>
              <a:defRPr sz="1600"/>
            </a:lvl6pPr>
            <a:lvl7pPr indent="0" algn="ctr">
              <a:lnSpc>
                <a:spcPct val="90000"/>
              </a:lnSpc>
              <a:spcBef>
                <a:spcPts val="500"/>
              </a:spcBef>
              <a:buFont typeface="Arial" panose="020B0604020202020204" pitchFamily="34" charset="0"/>
              <a:buNone/>
              <a:defRPr sz="1600"/>
            </a:lvl7pPr>
            <a:lvl8pPr indent="0" algn="ctr">
              <a:lnSpc>
                <a:spcPct val="90000"/>
              </a:lnSpc>
              <a:spcBef>
                <a:spcPts val="500"/>
              </a:spcBef>
              <a:buFont typeface="Arial" panose="020B0604020202020204" pitchFamily="34" charset="0"/>
              <a:buNone/>
              <a:defRPr sz="1600"/>
            </a:lvl8pPr>
            <a:lvl9pPr indent="0" algn="ctr">
              <a:lnSpc>
                <a:spcPct val="90000"/>
              </a:lnSpc>
              <a:spcBef>
                <a:spcPts val="500"/>
              </a:spcBef>
              <a:buFont typeface="Arial" panose="020B0604020202020204" pitchFamily="34" charset="0"/>
              <a:buNone/>
              <a:defRPr sz="1600"/>
            </a:lvl9pPr>
          </a:lstStyle>
          <a:p>
            <a:pPr marL="514350" indent="-342900">
              <a:buFont typeface="Arial" panose="020B0604020202020204" pitchFamily="34" charset="0"/>
              <a:buChar char="•"/>
            </a:pPr>
            <a:r>
              <a:rPr lang="en-US" sz="2400" dirty="0"/>
              <a:t>HMIS Data Standards Update Training | </a:t>
            </a:r>
            <a:r>
              <a:rPr lang="en-US" sz="1800" u="sng" dirty="0">
                <a:solidFill>
                  <a:srgbClr val="0563C1"/>
                </a:solidFill>
                <a:effectLst/>
                <a:latin typeface="Calibri" panose="020F0502020204030204" pitchFamily="34" charset="0"/>
                <a:ea typeface="Calibri" panose="020F0502020204030204" pitchFamily="34" charset="0"/>
                <a:hlinkClick r:id="rId3"/>
              </a:rPr>
              <a:t>https://youtu.be/4VJmaFMl4Co</a:t>
            </a:r>
            <a:endParaRPr lang="en-US" sz="2400" dirty="0"/>
          </a:p>
          <a:p>
            <a:pPr marL="514350" indent="-342900">
              <a:buFont typeface="Arial" panose="020B0604020202020204" pitchFamily="34" charset="0"/>
              <a:buChar char="•"/>
            </a:pPr>
            <a:endParaRPr lang="en-US" dirty="0"/>
          </a:p>
          <a:p>
            <a:pPr marL="514350" indent="-342900">
              <a:buFont typeface="Arial" panose="020B0604020202020204" pitchFamily="34" charset="0"/>
              <a:buChar char="•"/>
            </a:pPr>
            <a:r>
              <a:rPr lang="en-US" sz="2400" dirty="0"/>
              <a:t>Show the Way Application </a:t>
            </a:r>
          </a:p>
        </p:txBody>
      </p:sp>
      <p:sp>
        <p:nvSpPr>
          <p:cNvPr id="4" name="Title 1">
            <a:extLst>
              <a:ext uri="{FF2B5EF4-FFF2-40B4-BE49-F238E27FC236}">
                <a16:creationId xmlns:a16="http://schemas.microsoft.com/office/drawing/2014/main" id="{B5BFC2D4-2335-5713-2870-3F3187953FB5}"/>
              </a:ext>
            </a:extLst>
          </p:cNvPr>
          <p:cNvSpPr txBox="1">
            <a:spLocks/>
          </p:cNvSpPr>
          <p:nvPr/>
        </p:nvSpPr>
        <p:spPr>
          <a:xfrm>
            <a:off x="4849965" y="1216981"/>
            <a:ext cx="8695953" cy="828339"/>
          </a:xfrm>
          <a:prstGeom prst="rect">
            <a:avLst/>
          </a:prstGeom>
        </p:spPr>
        <p:txBody>
          <a:bodyPr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defTabSz="449505">
              <a:lnSpc>
                <a:spcPct val="100000"/>
              </a:lnSpc>
              <a:spcBef>
                <a:spcPts val="0"/>
              </a:spcBef>
              <a:buClr>
                <a:srgbClr val="FFFFFF"/>
              </a:buClr>
              <a:buSzPct val="100000"/>
            </a:pPr>
            <a:r>
              <a:rPr lang="en-US" sz="3200" kern="0" dirty="0">
                <a:solidFill>
                  <a:prstClr val="black"/>
                </a:solidFill>
                <a:latin typeface="Arial" panose="020B0604020202020204" pitchFamily="34" charset="0"/>
                <a:cs typeface="Arial" panose="020B0604020202020204" pitchFamily="34" charset="0"/>
                <a:sym typeface="Arial"/>
              </a:rPr>
              <a:t>HMIS Updates</a:t>
            </a:r>
          </a:p>
        </p:txBody>
      </p:sp>
      <p:pic>
        <p:nvPicPr>
          <p:cNvPr id="3" name="Picture 2">
            <a:extLst>
              <a:ext uri="{FF2B5EF4-FFF2-40B4-BE49-F238E27FC236}">
                <a16:creationId xmlns:a16="http://schemas.microsoft.com/office/drawing/2014/main" id="{8E401E60-DE55-8D13-9BA3-ED63F16BFFD9}"/>
              </a:ext>
            </a:extLst>
          </p:cNvPr>
          <p:cNvPicPr>
            <a:picLocks noChangeAspect="1"/>
          </p:cNvPicPr>
          <p:nvPr/>
        </p:nvPicPr>
        <p:blipFill rotWithShape="1">
          <a:blip r:embed="rId4"/>
          <a:srcRect l="31329" t="12663" r="31145" b="14223"/>
          <a:stretch/>
        </p:blipFill>
        <p:spPr>
          <a:xfrm>
            <a:off x="5962650" y="3817556"/>
            <a:ext cx="1866901" cy="190961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781408602"/>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1B65AF0FBFEEA42B3F1AB3B6E300106" ma:contentTypeVersion="14" ma:contentTypeDescription="Create a new document." ma:contentTypeScope="" ma:versionID="4f3062dcb4db0dd288897cd82b4a62ea">
  <xsd:schema xmlns:xsd="http://www.w3.org/2001/XMLSchema" xmlns:xs="http://www.w3.org/2001/XMLSchema" xmlns:p="http://schemas.microsoft.com/office/2006/metadata/properties" xmlns:ns2="adecd158-3b28-4f92-a129-49af04dd387f" xmlns:ns3="43a9768c-d520-4d79-b4e4-c6f3b1af8d02" targetNamespace="http://schemas.microsoft.com/office/2006/metadata/properties" ma:root="true" ma:fieldsID="075cd5ff0880a7ca4b15380a5a07a07f" ns2:_="" ns3:_="">
    <xsd:import namespace="adecd158-3b28-4f92-a129-49af04dd387f"/>
    <xsd:import namespace="43a9768c-d520-4d79-b4e4-c6f3b1af8d02"/>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LengthInSecond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decd158-3b28-4f92-a129-49af04dd387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11552f10-76c1-4a82-aa21-903fb57a3b43"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3a9768c-d520-4d79-b4e4-c6f3b1af8d02"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0633aed5-9d58-421e-a2db-46d7098f2669}" ma:internalName="TaxCatchAll" ma:showField="CatchAllData" ma:web="43a9768c-d520-4d79-b4e4-c6f3b1af8d02">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adecd158-3b28-4f92-a129-49af04dd387f">
      <Terms xmlns="http://schemas.microsoft.com/office/infopath/2007/PartnerControls"/>
    </lcf76f155ced4ddcb4097134ff3c332f>
    <TaxCatchAll xmlns="43a9768c-d520-4d79-b4e4-c6f3b1af8d02"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A023E54-1159-4BF3-B3FD-6F8BD5426F5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decd158-3b28-4f92-a129-49af04dd387f"/>
    <ds:schemaRef ds:uri="43a9768c-d520-4d79-b4e4-c6f3b1af8d0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8FF041F-FBE6-4BEF-AA6F-AFF82E63F746}">
  <ds:schemaRefs>
    <ds:schemaRef ds:uri="http://purl.org/dc/elements/1.1/"/>
    <ds:schemaRef ds:uri="43a9768c-d520-4d79-b4e4-c6f3b1af8d02"/>
    <ds:schemaRef ds:uri="http://schemas.microsoft.com/office/2006/documentManagement/types"/>
    <ds:schemaRef ds:uri="http://www.w3.org/XML/1998/namespace"/>
    <ds:schemaRef ds:uri="http://schemas.microsoft.com/office/2006/metadata/properties"/>
    <ds:schemaRef ds:uri="http://purl.org/dc/terms/"/>
    <ds:schemaRef ds:uri="http://schemas.microsoft.com/office/infopath/2007/PartnerControls"/>
    <ds:schemaRef ds:uri="http://schemas.openxmlformats.org/package/2006/metadata/core-properties"/>
    <ds:schemaRef ds:uri="adecd158-3b28-4f92-a129-49af04dd387f"/>
    <ds:schemaRef ds:uri="http://purl.org/dc/dcmitype/"/>
  </ds:schemaRefs>
</ds:datastoreItem>
</file>

<file path=customXml/itemProps3.xml><?xml version="1.0" encoding="utf-8"?>
<ds:datastoreItem xmlns:ds="http://schemas.openxmlformats.org/officeDocument/2006/customXml" ds:itemID="{679ACEEA-5AA0-4A55-9A79-623840FB62B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23389</TotalTime>
  <Words>593</Words>
  <Application>Microsoft Office PowerPoint</Application>
  <PresentationFormat>Widescreen</PresentationFormat>
  <Paragraphs>75</Paragraphs>
  <Slides>14</Slides>
  <Notes>14</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24" baseType="lpstr">
      <vt:lpstr>Arial</vt:lpstr>
      <vt:lpstr>Calibri</vt:lpstr>
      <vt:lpstr>Calibri Light</vt:lpstr>
      <vt:lpstr>Century Gothic</vt:lpstr>
      <vt:lpstr>Google Sans</vt:lpstr>
      <vt:lpstr>Haettenschweiler</vt:lpstr>
      <vt:lpstr>Open Sans</vt:lpstr>
      <vt:lpstr>Symbol</vt:lpstr>
      <vt:lpstr>1_Office Theme</vt:lpstr>
      <vt:lpstr>Acrobat Document</vt:lpstr>
      <vt:lpstr> NE FL CoC October 12, 2023</vt:lpstr>
      <vt:lpstr>WELCOME  CoC Members!</vt:lpstr>
      <vt:lpstr>WELCOME  New Staff Members!</vt:lpstr>
      <vt:lpstr>PowerPoint Presentation</vt:lpstr>
      <vt:lpstr>PowerPoint Presentation</vt:lpstr>
      <vt:lpstr>PowerPoint Presentation</vt:lpstr>
      <vt:lpstr>PowerPoint Presentation</vt:lpstr>
      <vt:lpstr>PowerPoint Presentation</vt:lpstr>
      <vt:lpstr>PowerPoint Presentation</vt:lpstr>
      <vt:lpstr>   What’s new with YOU? </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monique.elton@gmail.com</dc:creator>
  <cp:lastModifiedBy>Monique Elton</cp:lastModifiedBy>
  <cp:revision>348</cp:revision>
  <cp:lastPrinted>2022-12-06T13:58:34Z</cp:lastPrinted>
  <dcterms:created xsi:type="dcterms:W3CDTF">2018-01-04T19:31:17Z</dcterms:created>
  <dcterms:modified xsi:type="dcterms:W3CDTF">2023-10-12T14:15:23Z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0x01010021B65AF0FBFEEA42B3F1AB3B6E300106</vt:lpwstr>
  </property>
</Properties>
</file>